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19"/>
  </p:notesMasterIdLst>
  <p:sldIdLst>
    <p:sldId id="612" r:id="rId4"/>
    <p:sldId id="615" r:id="rId5"/>
    <p:sldId id="557" r:id="rId6"/>
    <p:sldId id="595" r:id="rId7"/>
    <p:sldId id="603" r:id="rId8"/>
    <p:sldId id="602" r:id="rId9"/>
    <p:sldId id="600" r:id="rId10"/>
    <p:sldId id="601" r:id="rId11"/>
    <p:sldId id="604" r:id="rId12"/>
    <p:sldId id="605" r:id="rId13"/>
    <p:sldId id="608" r:id="rId14"/>
    <p:sldId id="609" r:id="rId15"/>
    <p:sldId id="592" r:id="rId16"/>
    <p:sldId id="616" r:id="rId17"/>
    <p:sldId id="614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9A11"/>
    <a:srgbClr val="A0C9CC"/>
    <a:srgbClr val="2A6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&#29976;&#29305;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49118596392103"/>
          <c:y val="0.10852773585978299"/>
          <c:w val="0.51207319128941897"/>
          <c:h val="0.8844349664625259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开始日期</c:f>
              <c:strCache>
                <c:ptCount val="1"/>
                <c:pt idx="0">
                  <c:v>开始日期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Sheet1!$F$2:$F$14</c:f>
                <c:numCache>
                  <c:formatCode>General</c:formatCode>
                  <c:ptCount val="13"/>
                  <c:pt idx="0">
                    <c:v>10.78</c:v>
                  </c:pt>
                  <c:pt idx="1">
                    <c:v>18</c:v>
                  </c:pt>
                  <c:pt idx="2">
                    <c:v>7.84</c:v>
                  </c:pt>
                  <c:pt idx="3">
                    <c:v>6.3</c:v>
                  </c:pt>
                  <c:pt idx="4">
                    <c:v>7</c:v>
                  </c:pt>
                  <c:pt idx="5">
                    <c:v>6.51</c:v>
                  </c:pt>
                  <c:pt idx="6">
                    <c:v>9</c:v>
                  </c:pt>
                  <c:pt idx="7">
                    <c:v>31.35</c:v>
                  </c:pt>
                  <c:pt idx="8">
                    <c:v>13.3</c:v>
                  </c:pt>
                  <c:pt idx="9">
                    <c:v>3.2</c:v>
                  </c:pt>
                  <c:pt idx="10">
                    <c:v>14.72</c:v>
                  </c:pt>
                  <c:pt idx="11">
                    <c:v>9.9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14300" cap="flat" cmpd="sng" algn="ctr">
                <a:solidFill>
                  <a:srgbClr val="A0C9CC"/>
                </a:solidFill>
                <a:round/>
              </a:ln>
              <a:effectLst/>
            </c:spPr>
          </c:errBars>
          <c:cat>
            <c:strRef>
              <c:f>Sheet1!$A$2:$A$13</c:f>
              <c:strCache>
                <c:ptCount val="12"/>
                <c:pt idx="0">
                  <c:v>需求调研、制定开发计划和绩效评估标准</c:v>
                </c:pt>
                <c:pt idx="1">
                  <c:v>硬件端嵌入式开发</c:v>
                </c:pt>
                <c:pt idx="2">
                  <c:v>物联网中间件以及后端开发</c:v>
                </c:pt>
                <c:pt idx="3">
                  <c:v>硬件端和后端通讯调试</c:v>
                </c:pt>
                <c:pt idx="4">
                  <c:v>APP及Web端UI界面化编程</c:v>
                </c:pt>
                <c:pt idx="5">
                  <c:v>前端与后端API接口拼接以及调试</c:v>
                </c:pt>
                <c:pt idx="6">
                  <c:v>APP及Web前端开发</c:v>
                </c:pt>
                <c:pt idx="7">
                  <c:v>机器学习及人工智能算法开发以及优化，服务器部署与调试</c:v>
                </c:pt>
                <c:pt idx="8">
                  <c:v>集成系统的联动调试与结构优化</c:v>
                </c:pt>
                <c:pt idx="9">
                  <c:v>模拟鱼塘测试和实地鱼塘应用</c:v>
                </c:pt>
                <c:pt idx="10">
                  <c:v>系统调试，维护和性能优化</c:v>
                </c:pt>
                <c:pt idx="11">
                  <c:v>学习心得总结与开发过程复盘</c:v>
                </c:pt>
              </c:strCache>
            </c:strRef>
          </c:cat>
          <c:val>
            <c:numRef>
              <c:f>Sheet1!$B$2:$B$13</c:f>
              <c:numCache>
                <c:formatCode>m"月"d"日"</c:formatCode>
                <c:ptCount val="12"/>
                <c:pt idx="0">
                  <c:v>45545</c:v>
                </c:pt>
                <c:pt idx="1">
                  <c:v>45555</c:v>
                </c:pt>
                <c:pt idx="2">
                  <c:v>45572</c:v>
                </c:pt>
                <c:pt idx="3">
                  <c:v>45575</c:v>
                </c:pt>
                <c:pt idx="4">
                  <c:v>45579</c:v>
                </c:pt>
                <c:pt idx="5">
                  <c:v>45581</c:v>
                </c:pt>
                <c:pt idx="6">
                  <c:v>45581</c:v>
                </c:pt>
                <c:pt idx="7">
                  <c:v>45555</c:v>
                </c:pt>
                <c:pt idx="8">
                  <c:v>45589</c:v>
                </c:pt>
                <c:pt idx="9">
                  <c:v>45603</c:v>
                </c:pt>
                <c:pt idx="10">
                  <c:v>45606</c:v>
                </c:pt>
                <c:pt idx="11">
                  <c:v>45611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0A-468E-845D-15BF824A95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持续日期</c:v>
                </c:pt>
              </c:strCache>
            </c:strRef>
          </c:tx>
          <c:spPr>
            <a:solidFill>
              <a:srgbClr val="2A6769"/>
            </a:solidFill>
            <a:ln>
              <a:solidFill>
                <a:srgbClr val="A0C9CC"/>
              </a:solidFill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需求调研、制定开发计划和绩效评估标准</c:v>
                </c:pt>
                <c:pt idx="1">
                  <c:v>硬件端嵌入式开发</c:v>
                </c:pt>
                <c:pt idx="2">
                  <c:v>物联网中间件以及后端开发</c:v>
                </c:pt>
                <c:pt idx="3">
                  <c:v>硬件端和后端通讯调试</c:v>
                </c:pt>
                <c:pt idx="4">
                  <c:v>APP及Web端UI界面化编程</c:v>
                </c:pt>
                <c:pt idx="5">
                  <c:v>前端与后端API接口拼接以及调试</c:v>
                </c:pt>
                <c:pt idx="6">
                  <c:v>APP及Web前端开发</c:v>
                </c:pt>
                <c:pt idx="7">
                  <c:v>机器学习及人工智能算法开发以及优化，服务器部署与调试</c:v>
                </c:pt>
                <c:pt idx="8">
                  <c:v>集成系统的联动调试与结构优化</c:v>
                </c:pt>
                <c:pt idx="9">
                  <c:v>模拟鱼塘测试和实地鱼塘应用</c:v>
                </c:pt>
                <c:pt idx="10">
                  <c:v>系统调试，维护和性能优化</c:v>
                </c:pt>
                <c:pt idx="11">
                  <c:v>学习心得总结与开发过程复盘</c:v>
                </c:pt>
              </c:strCache>
            </c:strRef>
          </c:cat>
          <c:val>
            <c:numRef>
              <c:f>Sheet1!$C$2:$C$14</c:f>
              <c:numCache>
                <c:formatCode>0_);[Red]\(0\)</c:formatCode>
                <c:ptCount val="13"/>
                <c:pt idx="0">
                  <c:v>11</c:v>
                </c:pt>
                <c:pt idx="1">
                  <c:v>18</c:v>
                </c:pt>
                <c:pt idx="2">
                  <c:v>8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9</c:v>
                </c:pt>
                <c:pt idx="7">
                  <c:v>33</c:v>
                </c:pt>
                <c:pt idx="8">
                  <c:v>14</c:v>
                </c:pt>
                <c:pt idx="9">
                  <c:v>4</c:v>
                </c:pt>
                <c:pt idx="10">
                  <c:v>16</c:v>
                </c:pt>
                <c:pt idx="1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0A-468E-845D-15BF824A9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3118080"/>
        <c:axId val="103117120"/>
      </c:barChart>
      <c:catAx>
        <c:axId val="103118080"/>
        <c:scaling>
          <c:orientation val="maxMin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3117120"/>
        <c:crosses val="autoZero"/>
        <c:auto val="1"/>
        <c:lblAlgn val="ctr"/>
        <c:lblOffset val="80"/>
        <c:noMultiLvlLbl val="0"/>
      </c:catAx>
      <c:valAx>
        <c:axId val="103117120"/>
        <c:scaling>
          <c:orientation val="minMax"/>
          <c:max val="45621"/>
          <c:min val="4554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月&quot;d&quot;日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  <a:endParaRPr lang="zh-CN"/>
          </a:p>
        </c:txPr>
        <c:crossAx val="103118080"/>
        <c:crosses val="autoZero"/>
        <c:crossBetween val="between"/>
        <c:majorUnit val="20"/>
        <c:min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cb0c868-130c-48ba-b58c-68c26b2703c7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563D2-8D4D-4F4F-BB05-30786DFE89C8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0CF1-F3BA-40F0-BF4C-4B84309915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56271A-8882-4FF9-8DD6-E5F59BFFA3C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89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水里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37" y="-33883"/>
            <a:ext cx="12312476" cy="6925768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0" scaled="0"/>
          </a:gradFill>
        </p:spPr>
      </p:pic>
      <p:sp>
        <p:nvSpPr>
          <p:cNvPr id="8" name="矩形 7"/>
          <p:cNvSpPr/>
          <p:nvPr userDrawn="1"/>
        </p:nvSpPr>
        <p:spPr>
          <a:xfrm>
            <a:off x="-60237" y="-42334"/>
            <a:ext cx="12342519" cy="6942667"/>
          </a:xfrm>
          <a:prstGeom prst="rect">
            <a:avLst/>
          </a:prstGeom>
          <a:solidFill>
            <a:schemeClr val="accent2">
              <a:lumMod val="50000"/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瀑布的图片&#10;&#10;描述已自动生成"/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1906" r="1135" b="1669"/>
          <a:stretch>
            <a:fillRect/>
          </a:stretch>
        </p:blipFill>
        <p:spPr>
          <a:xfrm flipH="1">
            <a:off x="-60239" y="-33883"/>
            <a:ext cx="12342519" cy="6942667"/>
          </a:xfrm>
          <a:prstGeom prst="rect">
            <a:avLst/>
          </a:prstGeom>
        </p:spPr>
      </p:pic>
      <p:grpSp>
        <p:nvGrpSpPr>
          <p:cNvPr id="47" name="公众号：康帅PPT4"/>
          <p:cNvGrpSpPr/>
          <p:nvPr userDrawn="1"/>
        </p:nvGrpSpPr>
        <p:grpSpPr>
          <a:xfrm>
            <a:off x="266145" y="363866"/>
            <a:ext cx="860887" cy="522593"/>
            <a:chOff x="279400" y="1660476"/>
            <a:chExt cx="1248701" cy="758011"/>
          </a:xfrm>
          <a:gradFill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2700000" scaled="0"/>
          </a:gradFill>
        </p:grpSpPr>
        <p:sp>
          <p:nvSpPr>
            <p:cNvPr id="48" name="公众号：康帅PPT4-1"/>
            <p:cNvSpPr/>
            <p:nvPr/>
          </p:nvSpPr>
          <p:spPr>
            <a:xfrm flipV="1">
              <a:off x="279400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49" name="公众号：康帅PPT4-2"/>
            <p:cNvSpPr/>
            <p:nvPr/>
          </p:nvSpPr>
          <p:spPr>
            <a:xfrm flipV="1">
              <a:off x="452475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0" name="公众号：康帅PPT4-3"/>
            <p:cNvSpPr/>
            <p:nvPr/>
          </p:nvSpPr>
          <p:spPr>
            <a:xfrm flipV="1">
              <a:off x="625549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1" name="公众号：康帅PPT4-4"/>
            <p:cNvSpPr/>
            <p:nvPr/>
          </p:nvSpPr>
          <p:spPr>
            <a:xfrm flipV="1">
              <a:off x="798624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2" name="公众号：康帅PPT4-5"/>
            <p:cNvSpPr/>
            <p:nvPr/>
          </p:nvSpPr>
          <p:spPr>
            <a:xfrm flipV="1">
              <a:off x="97169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3" name="公众号：康帅PPT4-6"/>
            <p:cNvSpPr/>
            <p:nvPr/>
          </p:nvSpPr>
          <p:spPr>
            <a:xfrm flipV="1">
              <a:off x="1144773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4" name="公众号：康帅PPT4-7"/>
            <p:cNvSpPr/>
            <p:nvPr/>
          </p:nvSpPr>
          <p:spPr>
            <a:xfrm flipV="1">
              <a:off x="131784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5" name="公众号：康帅PPT4-8"/>
            <p:cNvSpPr/>
            <p:nvPr/>
          </p:nvSpPr>
          <p:spPr>
            <a:xfrm flipV="1">
              <a:off x="1490922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6" name="公众号：康帅PPT4-9"/>
            <p:cNvSpPr/>
            <p:nvPr/>
          </p:nvSpPr>
          <p:spPr>
            <a:xfrm flipV="1">
              <a:off x="279400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7" name="公众号：康帅PPT4-10"/>
            <p:cNvSpPr/>
            <p:nvPr/>
          </p:nvSpPr>
          <p:spPr>
            <a:xfrm flipV="1">
              <a:off x="452475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8" name="公众号：康帅PPT4-11"/>
            <p:cNvSpPr/>
            <p:nvPr/>
          </p:nvSpPr>
          <p:spPr>
            <a:xfrm flipV="1">
              <a:off x="625549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9" name="公众号：康帅PPT4-12"/>
            <p:cNvSpPr/>
            <p:nvPr/>
          </p:nvSpPr>
          <p:spPr>
            <a:xfrm flipV="1">
              <a:off x="798624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0" name="公众号：康帅PPT4-13"/>
            <p:cNvSpPr/>
            <p:nvPr/>
          </p:nvSpPr>
          <p:spPr>
            <a:xfrm flipV="1">
              <a:off x="97169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1" name="公众号：康帅PPT4-14"/>
            <p:cNvSpPr/>
            <p:nvPr/>
          </p:nvSpPr>
          <p:spPr>
            <a:xfrm flipV="1">
              <a:off x="1144773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2" name="公众号：康帅PPT4-15"/>
            <p:cNvSpPr/>
            <p:nvPr/>
          </p:nvSpPr>
          <p:spPr>
            <a:xfrm flipV="1">
              <a:off x="131784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3" name="公众号：康帅PPT4-16"/>
            <p:cNvSpPr/>
            <p:nvPr/>
          </p:nvSpPr>
          <p:spPr>
            <a:xfrm flipV="1">
              <a:off x="1490922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4" name="公众号：康帅PPT4-17"/>
            <p:cNvSpPr/>
            <p:nvPr/>
          </p:nvSpPr>
          <p:spPr>
            <a:xfrm flipV="1">
              <a:off x="279400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5" name="公众号：康帅PPT4-18"/>
            <p:cNvSpPr/>
            <p:nvPr/>
          </p:nvSpPr>
          <p:spPr>
            <a:xfrm flipV="1">
              <a:off x="452475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6" name="公众号：康帅PPT4-19"/>
            <p:cNvSpPr/>
            <p:nvPr/>
          </p:nvSpPr>
          <p:spPr>
            <a:xfrm flipV="1">
              <a:off x="625549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7" name="公众号：康帅PPT4-20"/>
            <p:cNvSpPr/>
            <p:nvPr/>
          </p:nvSpPr>
          <p:spPr>
            <a:xfrm flipV="1">
              <a:off x="798624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8" name="公众号：康帅PPT4-21"/>
            <p:cNvSpPr/>
            <p:nvPr/>
          </p:nvSpPr>
          <p:spPr>
            <a:xfrm flipV="1">
              <a:off x="97169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9" name="公众号：康帅PPT4-22"/>
            <p:cNvSpPr/>
            <p:nvPr/>
          </p:nvSpPr>
          <p:spPr>
            <a:xfrm flipV="1">
              <a:off x="1144773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0" name="公众号：康帅PPT4-23"/>
            <p:cNvSpPr/>
            <p:nvPr/>
          </p:nvSpPr>
          <p:spPr>
            <a:xfrm flipV="1">
              <a:off x="131784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1" name="公众号：康帅PPT4-24"/>
            <p:cNvSpPr/>
            <p:nvPr/>
          </p:nvSpPr>
          <p:spPr>
            <a:xfrm flipV="1">
              <a:off x="1490922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2" name="公众号：康帅PPT4-25"/>
            <p:cNvSpPr/>
            <p:nvPr/>
          </p:nvSpPr>
          <p:spPr>
            <a:xfrm flipV="1">
              <a:off x="279400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3" name="公众号：康帅PPT4-26"/>
            <p:cNvSpPr/>
            <p:nvPr/>
          </p:nvSpPr>
          <p:spPr>
            <a:xfrm flipV="1">
              <a:off x="452475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4" name="公众号：康帅PPT4-27"/>
            <p:cNvSpPr/>
            <p:nvPr/>
          </p:nvSpPr>
          <p:spPr>
            <a:xfrm flipV="1">
              <a:off x="625549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5" name="公众号：康帅PPT4-28"/>
            <p:cNvSpPr/>
            <p:nvPr/>
          </p:nvSpPr>
          <p:spPr>
            <a:xfrm flipV="1">
              <a:off x="798624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6" name="公众号：康帅PPT4-29"/>
            <p:cNvSpPr/>
            <p:nvPr/>
          </p:nvSpPr>
          <p:spPr>
            <a:xfrm flipV="1">
              <a:off x="97169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7" name="公众号：康帅PPT4-30"/>
            <p:cNvSpPr/>
            <p:nvPr/>
          </p:nvSpPr>
          <p:spPr>
            <a:xfrm flipV="1">
              <a:off x="1144773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8" name="公众号：康帅PPT4-31"/>
            <p:cNvSpPr/>
            <p:nvPr/>
          </p:nvSpPr>
          <p:spPr>
            <a:xfrm flipV="1">
              <a:off x="131784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9" name="公众号：康帅PPT4-32"/>
            <p:cNvSpPr/>
            <p:nvPr/>
          </p:nvSpPr>
          <p:spPr>
            <a:xfrm flipV="1">
              <a:off x="1490922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0" name="公众号：康帅PPT4-33"/>
            <p:cNvSpPr/>
            <p:nvPr/>
          </p:nvSpPr>
          <p:spPr>
            <a:xfrm flipV="1">
              <a:off x="279400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1" name="公众号：康帅PPT4-34"/>
            <p:cNvSpPr/>
            <p:nvPr/>
          </p:nvSpPr>
          <p:spPr>
            <a:xfrm flipV="1">
              <a:off x="452475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2" name="公众号：康帅PPT4-35"/>
            <p:cNvSpPr/>
            <p:nvPr/>
          </p:nvSpPr>
          <p:spPr>
            <a:xfrm flipV="1">
              <a:off x="625549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3" name="公众号：康帅PPT4-36"/>
            <p:cNvSpPr/>
            <p:nvPr/>
          </p:nvSpPr>
          <p:spPr>
            <a:xfrm flipV="1">
              <a:off x="798624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4" name="公众号：康帅PPT4-37"/>
            <p:cNvSpPr/>
            <p:nvPr/>
          </p:nvSpPr>
          <p:spPr>
            <a:xfrm flipV="1">
              <a:off x="97169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5" name="公众号：康帅PPT4-38"/>
            <p:cNvSpPr/>
            <p:nvPr/>
          </p:nvSpPr>
          <p:spPr>
            <a:xfrm flipV="1">
              <a:off x="1144773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6" name="公众号：康帅PPT4-39"/>
            <p:cNvSpPr/>
            <p:nvPr/>
          </p:nvSpPr>
          <p:spPr>
            <a:xfrm flipV="1">
              <a:off x="131784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7" name="公众号：康帅PPT4-40"/>
            <p:cNvSpPr/>
            <p:nvPr/>
          </p:nvSpPr>
          <p:spPr>
            <a:xfrm flipV="1">
              <a:off x="1490922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7E85D-298F-44AB-844F-59E092AD65C4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F8C6-BEE2-49E6-9224-519D7D7EA0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tags" Target="../tags/tag68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67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5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69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4.GIF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GIF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tags" Target="../tags/tag151.xml"/><Relationship Id="rId39" Type="http://schemas.openxmlformats.org/officeDocument/2006/relationships/image" Target="../media/image15.svg"/><Relationship Id="rId21" Type="http://schemas.openxmlformats.org/officeDocument/2006/relationships/tags" Target="../tags/tag146.xml"/><Relationship Id="rId34" Type="http://schemas.openxmlformats.org/officeDocument/2006/relationships/image" Target="../media/image10.png"/><Relationship Id="rId42" Type="http://schemas.openxmlformats.org/officeDocument/2006/relationships/image" Target="../media/image18.png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tags" Target="../tags/tag145.xml"/><Relationship Id="rId29" Type="http://schemas.openxmlformats.org/officeDocument/2006/relationships/image" Target="../media/image5.png"/><Relationship Id="rId41" Type="http://schemas.openxmlformats.org/officeDocument/2006/relationships/image" Target="../media/image17.sv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tags" Target="../tags/tag149.xml"/><Relationship Id="rId32" Type="http://schemas.openxmlformats.org/officeDocument/2006/relationships/image" Target="../media/image8.png"/><Relationship Id="rId37" Type="http://schemas.openxmlformats.org/officeDocument/2006/relationships/image" Target="../media/image13.svg"/><Relationship Id="rId40" Type="http://schemas.openxmlformats.org/officeDocument/2006/relationships/image" Target="../media/image16.png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tags" Target="../tags/tag148.xml"/><Relationship Id="rId28" Type="http://schemas.openxmlformats.org/officeDocument/2006/relationships/notesSlide" Target="../notesSlides/notesSlide1.xml"/><Relationship Id="rId36" Type="http://schemas.openxmlformats.org/officeDocument/2006/relationships/image" Target="../media/image12.png"/><Relationship Id="rId10" Type="http://schemas.openxmlformats.org/officeDocument/2006/relationships/tags" Target="../tags/tag135.xml"/><Relationship Id="rId19" Type="http://schemas.openxmlformats.org/officeDocument/2006/relationships/tags" Target="../tags/tag144.xml"/><Relationship Id="rId31" Type="http://schemas.openxmlformats.org/officeDocument/2006/relationships/image" Target="../media/image7.pn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tags" Target="../tags/tag147.xml"/><Relationship Id="rId27" Type="http://schemas.openxmlformats.org/officeDocument/2006/relationships/slideLayout" Target="../slideLayouts/slideLayout23.xml"/><Relationship Id="rId30" Type="http://schemas.openxmlformats.org/officeDocument/2006/relationships/image" Target="../media/image6.png"/><Relationship Id="rId35" Type="http://schemas.openxmlformats.org/officeDocument/2006/relationships/image" Target="../media/image11.svg"/><Relationship Id="rId43" Type="http://schemas.openxmlformats.org/officeDocument/2006/relationships/image" Target="../media/image4.png"/><Relationship Id="rId8" Type="http://schemas.openxmlformats.org/officeDocument/2006/relationships/tags" Target="../tags/tag133.xml"/><Relationship Id="rId3" Type="http://schemas.openxmlformats.org/officeDocument/2006/relationships/tags" Target="../tags/tag128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tags" Target="../tags/tag150.xml"/><Relationship Id="rId33" Type="http://schemas.openxmlformats.org/officeDocument/2006/relationships/image" Target="../media/image9.svg"/><Relationship Id="rId38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5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19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5" Type="http://schemas.openxmlformats.org/officeDocument/2006/relationships/image" Target="../media/image27.GIF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GIF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9CF6CE-9951-2428-3D8D-4A777375A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2345"/>
            <a:ext cx="12254345" cy="69385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674F87-4B20-F49F-0DC0-BB21A9286C21}"/>
              </a:ext>
            </a:extLst>
          </p:cNvPr>
          <p:cNvSpPr/>
          <p:nvPr/>
        </p:nvSpPr>
        <p:spPr>
          <a:xfrm rot="387509">
            <a:off x="-1485265" y="-1657350"/>
            <a:ext cx="8631555" cy="6701155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767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" dur="1" fill="hold">
                                          <p:stCondLst>
                                            <p:cond delay="499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3" grpId="2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2568" y="-64770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4659630" cy="744732"/>
            <a:chOff x="123" y="55"/>
            <a:chExt cx="6858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541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UI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页面设计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Prototype of Web</a:t>
              </a:r>
            </a:p>
          </p:txBody>
        </p:sp>
      </p:grpSp>
      <p:sp>
        <p:nvSpPr>
          <p:cNvPr id="10" name="矩形: 圆角 9"/>
          <p:cNvSpPr/>
          <p:nvPr/>
        </p:nvSpPr>
        <p:spPr>
          <a:xfrm rot="10800000" flipV="1">
            <a:off x="6127887" y="553471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145794" y="1395572"/>
            <a:ext cx="485580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高德精准定位，实时显示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45793" y="3304961"/>
            <a:ext cx="410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设备信息管理，便捷维护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45794" y="5051221"/>
            <a:ext cx="400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天气动态监测，防控预警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77459" y="1874541"/>
            <a:ext cx="5514484" cy="10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实时定位：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通过高德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，设备位置可在卫星地图上实时显示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快速切换：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点击“跳转”按钮，地图切换到选定设备位置，方便查看不同鱼塘的设备地理分布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983361" y="3812348"/>
            <a:ext cx="5709163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详细信息显示：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在地图下方展示设备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、在线状态、安装时间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快速定位：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结合在线状态，帮助养殖户快速识别需维护的设备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911154" y="5678940"/>
            <a:ext cx="6188423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实时天气数据：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通过问蔡天气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显示当前温度、湿度、风向等信息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台风预警：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针对沿海地区，提示近期台风信息，</a:t>
            </a:r>
            <a:r>
              <a:rPr lang="zh-CN" altLang="en-US" sz="14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提醒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渔民提前防控</a:t>
            </a:r>
          </a:p>
        </p:txBody>
      </p:sp>
      <p:cxnSp>
        <p:nvCxnSpPr>
          <p:cNvPr id="29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1"/>
            </p:custDataLst>
          </p:nvPr>
        </p:nvCxnSpPr>
        <p:spPr>
          <a:xfrm>
            <a:off x="6259895" y="4720546"/>
            <a:ext cx="5300203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93560" y="1309298"/>
            <a:ext cx="4083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设备定位界面</a:t>
            </a:r>
            <a:endParaRPr lang="zh-CN" altLang="en-US" sz="4800" b="1" spc="25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rot="16200000" flipH="1">
            <a:off x="2932585" y="3575894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2"/>
            </p:custDataLst>
          </p:nvPr>
        </p:nvCxnSpPr>
        <p:spPr>
          <a:xfrm>
            <a:off x="6293351" y="3005432"/>
            <a:ext cx="5266747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35BBAC-B277-E9B5-3948-9D49EE4D0BA3}"/>
              </a:ext>
            </a:extLst>
          </p:cNvPr>
          <p:cNvGrpSpPr/>
          <p:nvPr/>
        </p:nvGrpSpPr>
        <p:grpSpPr>
          <a:xfrm>
            <a:off x="415508" y="2395274"/>
            <a:ext cx="5123180" cy="3831590"/>
            <a:chOff x="6693922" y="1761845"/>
            <a:chExt cx="5123180" cy="383159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AEEE915-5321-A147-B281-48CA87F3A290}"/>
                </a:ext>
              </a:extLst>
            </p:cNvPr>
            <p:cNvGrpSpPr/>
            <p:nvPr/>
          </p:nvGrpSpPr>
          <p:grpSpPr>
            <a:xfrm>
              <a:off x="6693922" y="1761845"/>
              <a:ext cx="5123180" cy="3831590"/>
              <a:chOff x="10345" y="3960"/>
              <a:chExt cx="8068" cy="6034"/>
            </a:xfrm>
          </p:grpSpPr>
          <p:pic>
            <p:nvPicPr>
              <p:cNvPr id="24" name="图片 23" descr="图形用户界面&#10;&#10;低可信度描述已自动生成">
                <a:extLst>
                  <a:ext uri="{FF2B5EF4-FFF2-40B4-BE49-F238E27FC236}">
                    <a16:creationId xmlns:a16="http://schemas.microsoft.com/office/drawing/2014/main" id="{6D47D298-BCD5-6862-D537-FAF61794E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68" t="17778" r="24306" b="14444"/>
              <a:stretch>
                <a:fillRect/>
              </a:stretch>
            </p:blipFill>
            <p:spPr>
              <a:xfrm>
                <a:off x="10345" y="3960"/>
                <a:ext cx="8068" cy="603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" name="图形 13">
                <a:extLst>
                  <a:ext uri="{FF2B5EF4-FFF2-40B4-BE49-F238E27FC236}">
                    <a16:creationId xmlns:a16="http://schemas.microsoft.com/office/drawing/2014/main" id="{F7FEFB6E-BDE1-1CBF-21F0-8A7A1E253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165" y="8243"/>
                <a:ext cx="428" cy="524"/>
              </a:xfrm>
              <a:prstGeom prst="rect">
                <a:avLst/>
              </a:prstGeom>
            </p:spPr>
          </p:pic>
        </p:grpSp>
        <p:pic>
          <p:nvPicPr>
            <p:cNvPr id="22" name="图片 21" descr="电脑萤幕画面&#10;&#10;描述已自动生成">
              <a:extLst>
                <a:ext uri="{FF2B5EF4-FFF2-40B4-BE49-F238E27FC236}">
                  <a16:creationId xmlns:a16="http://schemas.microsoft.com/office/drawing/2014/main" id="{14D029BE-2DC0-97FE-5839-3AA97937F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76" t="9566" r="6021"/>
            <a:stretch>
              <a:fillRect/>
            </a:stretch>
          </p:blipFill>
          <p:spPr>
            <a:xfrm>
              <a:off x="6954690" y="1970617"/>
              <a:ext cx="4552950" cy="229929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7785" y="-577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4659630" cy="744732"/>
            <a:chOff x="123" y="55"/>
            <a:chExt cx="6858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541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UI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页面设计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Prototype of Web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751074" y="1804709"/>
            <a:ext cx="5123180" cy="3831590"/>
            <a:chOff x="6693922" y="1761845"/>
            <a:chExt cx="5123180" cy="3831590"/>
          </a:xfrm>
        </p:grpSpPr>
        <p:grpSp>
          <p:nvGrpSpPr>
            <p:cNvPr id="16" name="组合 15"/>
            <p:cNvGrpSpPr/>
            <p:nvPr/>
          </p:nvGrpSpPr>
          <p:grpSpPr>
            <a:xfrm>
              <a:off x="6693922" y="1761845"/>
              <a:ext cx="5123180" cy="3831590"/>
              <a:chOff x="10345" y="3960"/>
              <a:chExt cx="8068" cy="6034"/>
            </a:xfrm>
          </p:grpSpPr>
          <p:pic>
            <p:nvPicPr>
              <p:cNvPr id="21" name="图片 20" descr="图形用户界面&#10;&#10;低可信度描述已自动生成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68" t="17778" r="24306" b="14444"/>
              <a:stretch>
                <a:fillRect/>
              </a:stretch>
            </p:blipFill>
            <p:spPr>
              <a:xfrm>
                <a:off x="10345" y="3960"/>
                <a:ext cx="8068" cy="603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图形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165" y="8243"/>
                <a:ext cx="428" cy="524"/>
              </a:xfrm>
              <a:prstGeom prst="rect">
                <a:avLst/>
              </a:prstGeom>
            </p:spPr>
          </p:pic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4171" y="1964531"/>
              <a:ext cx="4532979" cy="2314575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644559" y="3195407"/>
            <a:ext cx="4855801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BERT</a:t>
            </a: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算法实现模糊语义识别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44559" y="5202161"/>
            <a:ext cx="377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知识图谱专家库智能问答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7380" y="3623498"/>
            <a:ext cx="5456513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语义预测与归类：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基于自主训练的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BERT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算法，支持普通话、方言的模糊语义识别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智能问答：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通过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NLP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语义归类，将问题匹配到图数据库中的问题本体，实现智能应答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7381" y="5610097"/>
            <a:ext cx="5936374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Neo4j</a:t>
            </a:r>
            <a:r>
              <a:rPr lang="zh-CN" altLang="en-US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图数据库接入：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基于知识图谱专家库提供智能养殖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Q&amp;A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精准回答：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根据问题实体匹配专家库，提供相关答案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7151" y="1883986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智能问答界面</a:t>
            </a:r>
            <a:endParaRPr lang="zh-CN" altLang="en-US" sz="4800" b="1" spc="25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 rot="10800000" flipV="1">
            <a:off x="492226" y="118056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6044233" y="2036386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关于我们界面</a:t>
            </a:r>
            <a:endParaRPr lang="zh-CN" altLang="en-US" sz="4800" b="1" spc="25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E1F82FA-35B5-02D3-3BF5-58DB1F38BEE7}"/>
              </a:ext>
            </a:extLst>
          </p:cNvPr>
          <p:cNvCxnSpPr/>
          <p:nvPr/>
        </p:nvCxnSpPr>
        <p:spPr>
          <a:xfrm flipH="1">
            <a:off x="443231" y="2915528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7785" y="-50641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4659630" cy="744732"/>
            <a:chOff x="123" y="55"/>
            <a:chExt cx="6858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541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UI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页面设计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Prototype of Web</a:t>
              </a:r>
            </a:p>
          </p:txBody>
        </p:sp>
      </p:grpSp>
      <p:sp>
        <p:nvSpPr>
          <p:cNvPr id="13" name="矩形: 圆角 12"/>
          <p:cNvSpPr/>
          <p:nvPr/>
        </p:nvSpPr>
        <p:spPr>
          <a:xfrm rot="10800000" flipV="1">
            <a:off x="492226" y="118056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50387" y="3141049"/>
            <a:ext cx="5939470" cy="297664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在此界面，用户可以了解项目的背景、开发团队以及成员信息。用户可以查看项目开发的时间里程碑和团队分工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443231" y="2958862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47151" y="1883986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关于我们界面</a:t>
            </a:r>
            <a:endParaRPr lang="zh-CN" altLang="en-US" sz="4800" b="1" spc="25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841877" y="2071725"/>
            <a:ext cx="5123180" cy="3831590"/>
            <a:chOff x="10345" y="3960"/>
            <a:chExt cx="8068" cy="6034"/>
          </a:xfrm>
        </p:grpSpPr>
        <p:pic>
          <p:nvPicPr>
            <p:cNvPr id="21" name="图片 20" descr="图形用户界面&#10;&#10;低可信度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8" t="17778" r="24306" b="14444"/>
            <a:stretch>
              <a:fillRect/>
            </a:stretch>
          </p:blipFill>
          <p:spPr>
            <a:xfrm>
              <a:off x="10345" y="3960"/>
              <a:ext cx="8068" cy="603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图形 1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65" y="8243"/>
              <a:ext cx="428" cy="524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-5901357" y="2036386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智能问答界面</a:t>
            </a:r>
            <a:endParaRPr lang="zh-CN" altLang="en-US" sz="4800" b="1" spc="25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24" name="图片 23" descr="电脑萤幕画面&#10;&#10;描述已自动生成">
            <a:extLst>
              <a:ext uri="{FF2B5EF4-FFF2-40B4-BE49-F238E27FC236}">
                <a16:creationId xmlns:a16="http://schemas.microsoft.com/office/drawing/2014/main" id="{E0267E7E-EE40-A4BB-92B5-C8CEE707A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10507" r="5405"/>
          <a:stretch/>
        </p:blipFill>
        <p:spPr>
          <a:xfrm>
            <a:off x="7081783" y="2285196"/>
            <a:ext cx="4559830" cy="2293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48735" y="-28213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3147866" cy="744732"/>
            <a:chOff x="123" y="55"/>
            <a:chExt cx="4633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03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284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团队分工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3433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Division of labor</a:t>
              </a:r>
            </a:p>
          </p:txBody>
        </p:sp>
      </p:grpSp>
      <p:pic>
        <p:nvPicPr>
          <p:cNvPr id="14" name="图片 13" descr="一群人在开会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9" y="1071556"/>
            <a:ext cx="3711513" cy="5283612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35" y="914039"/>
            <a:ext cx="2796717" cy="2097538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491" y="916156"/>
            <a:ext cx="3705227" cy="208419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3" name="圆角矩形 11"/>
          <p:cNvSpPr/>
          <p:nvPr/>
        </p:nvSpPr>
        <p:spPr>
          <a:xfrm>
            <a:off x="9255856" y="5963392"/>
            <a:ext cx="2061848" cy="48373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>
                    <a:lumMod val="100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rPr>
              <a:t>开发组</a:t>
            </a:r>
          </a:p>
        </p:txBody>
      </p:sp>
      <p:sp>
        <p:nvSpPr>
          <p:cNvPr id="17" name="圆角矩形 11"/>
          <p:cNvSpPr/>
          <p:nvPr/>
        </p:nvSpPr>
        <p:spPr>
          <a:xfrm>
            <a:off x="9689404" y="4372618"/>
            <a:ext cx="2061848" cy="483738"/>
          </a:xfrm>
          <a:prstGeom prst="rect">
            <a:avLst/>
          </a:prstGeom>
          <a:solidFill>
            <a:srgbClr val="5C83AE">
              <a:alpha val="50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>
                    <a:lumMod val="100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rPr>
              <a:t>UI</a:t>
            </a:r>
            <a:r>
              <a:rPr lang="zh-CN" altLang="en-US" sz="2800" b="1" dirty="0">
                <a:solidFill>
                  <a:prstClr val="white">
                    <a:lumMod val="100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rPr>
              <a:t>组</a:t>
            </a:r>
          </a:p>
        </p:txBody>
      </p:sp>
      <p:sp>
        <p:nvSpPr>
          <p:cNvPr id="18" name="圆角矩形 11"/>
          <p:cNvSpPr/>
          <p:nvPr/>
        </p:nvSpPr>
        <p:spPr>
          <a:xfrm>
            <a:off x="5458489" y="5963392"/>
            <a:ext cx="2061848" cy="48373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rPr>
              <a:t>博客组</a:t>
            </a:r>
          </a:p>
        </p:txBody>
      </p:sp>
      <p:sp>
        <p:nvSpPr>
          <p:cNvPr id="19" name="圆角矩形 11"/>
          <p:cNvSpPr/>
          <p:nvPr/>
        </p:nvSpPr>
        <p:spPr>
          <a:xfrm>
            <a:off x="4982789" y="4372618"/>
            <a:ext cx="2061848" cy="483738"/>
          </a:xfrm>
          <a:prstGeom prst="rect">
            <a:avLst/>
          </a:prstGeom>
          <a:solidFill>
            <a:srgbClr val="5C83AE">
              <a:alpha val="50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rPr>
              <a:t>PPT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rPr>
              <a:t>组</a:t>
            </a:r>
          </a:p>
        </p:txBody>
      </p:sp>
      <p:sp>
        <p:nvSpPr>
          <p:cNvPr id="20" name="矩形: 圆角 19"/>
          <p:cNvSpPr/>
          <p:nvPr/>
        </p:nvSpPr>
        <p:spPr>
          <a:xfrm rot="10800000" flipV="1">
            <a:off x="7365204" y="4629151"/>
            <a:ext cx="2153813" cy="56159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大智若渔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rot="16200000" flipH="1">
            <a:off x="1710999" y="3575894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形 28" descr="箭头: 顺时针弯曲 轮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467284">
            <a:off x="6155046" y="3222088"/>
            <a:ext cx="907006" cy="1287206"/>
          </a:xfrm>
          <a:prstGeom prst="rect">
            <a:avLst/>
          </a:prstGeom>
        </p:spPr>
      </p:pic>
      <p:pic>
        <p:nvPicPr>
          <p:cNvPr id="30" name="图形 29" descr="箭头: 顺时针弯曲 轮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39116">
            <a:off x="9888600" y="4785954"/>
            <a:ext cx="907006" cy="1287206"/>
          </a:xfrm>
          <a:prstGeom prst="rect">
            <a:avLst/>
          </a:prstGeom>
        </p:spPr>
      </p:pic>
      <p:pic>
        <p:nvPicPr>
          <p:cNvPr id="31" name="图形 30" descr="箭头: 顺时针弯曲 轮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378392">
            <a:off x="8013356" y="5755681"/>
            <a:ext cx="907006" cy="1287206"/>
          </a:xfrm>
          <a:prstGeom prst="rect">
            <a:avLst/>
          </a:prstGeom>
        </p:spPr>
      </p:pic>
      <p:pic>
        <p:nvPicPr>
          <p:cNvPr id="32" name="图形 31" descr="箭头: 顺时针弯曲 轮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04897">
            <a:off x="6130082" y="4850250"/>
            <a:ext cx="907006" cy="1287206"/>
          </a:xfrm>
          <a:prstGeom prst="rect">
            <a:avLst/>
          </a:prstGeom>
        </p:spPr>
      </p:pic>
      <p:sp>
        <p:nvSpPr>
          <p:cNvPr id="22" name="圆角矩形 11"/>
          <p:cNvSpPr/>
          <p:nvPr/>
        </p:nvSpPr>
        <p:spPr>
          <a:xfrm>
            <a:off x="7239091" y="3254210"/>
            <a:ext cx="2153812" cy="48373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>
                    <a:lumMod val="100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ea"/>
              </a:rPr>
              <a:t>需求分析组</a:t>
            </a:r>
          </a:p>
        </p:txBody>
      </p:sp>
      <p:pic>
        <p:nvPicPr>
          <p:cNvPr id="24" name="图形 23" descr="箭头: 顺时针弯曲 轮廓">
            <a:extLst>
              <a:ext uri="{FF2B5EF4-FFF2-40B4-BE49-F238E27FC236}">
                <a16:creationId xmlns:a16="http://schemas.microsoft.com/office/drawing/2014/main" id="{99E8AE3F-EA48-2B44-7623-E3FE9A64D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771661">
            <a:off x="9580143" y="3186368"/>
            <a:ext cx="907006" cy="1287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B78AA05-EDB5-6E4E-AB00-92F18E28CB11}"/>
              </a:ext>
            </a:extLst>
          </p:cNvPr>
          <p:cNvSpPr/>
          <p:nvPr/>
        </p:nvSpPr>
        <p:spPr>
          <a:xfrm>
            <a:off x="-48735" y="-28213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967565-6693-DE2E-4CBD-25031BC23AA0}"/>
              </a:ext>
            </a:extLst>
          </p:cNvPr>
          <p:cNvGrpSpPr/>
          <p:nvPr/>
        </p:nvGrpSpPr>
        <p:grpSpPr>
          <a:xfrm>
            <a:off x="78105" y="34925"/>
            <a:ext cx="4659630" cy="743098"/>
            <a:chOff x="123" y="55"/>
            <a:chExt cx="6858" cy="91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33F79DC-6F4C-A3C9-DDA9-2E8D61738928}"/>
                </a:ext>
              </a:extLst>
            </p:cNvPr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04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4950EB0-3909-831A-7C8C-459A2380BDBB}"/>
                </a:ext>
              </a:extLst>
            </p:cNvPr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8FB704B-15CF-13D8-2094-558AACB0B9AF}"/>
                </a:ext>
              </a:extLst>
            </p:cNvPr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时间节点</a:t>
              </a:r>
              <a:endParaRPr kumimoji="0" lang="en-US" altLang="zh-CN" sz="24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805EB41-EA5D-83D5-8DA7-B67B0357F58B}"/>
                </a:ext>
              </a:extLst>
            </p:cNvPr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Gantt chart and milestones</a:t>
              </a:r>
            </a:p>
          </p:txBody>
        </p:sp>
      </p:grpSp>
      <p:sp>
        <p:nvSpPr>
          <p:cNvPr id="7" name="圆角矩形 8">
            <a:extLst>
              <a:ext uri="{FF2B5EF4-FFF2-40B4-BE49-F238E27FC236}">
                <a16:creationId xmlns:a16="http://schemas.microsoft.com/office/drawing/2014/main" id="{79A30ACA-256C-886B-2C5E-A2C25B53BFEF}"/>
              </a:ext>
            </a:extLst>
          </p:cNvPr>
          <p:cNvSpPr/>
          <p:nvPr/>
        </p:nvSpPr>
        <p:spPr>
          <a:xfrm>
            <a:off x="413173" y="857494"/>
            <a:ext cx="11416030" cy="5441996"/>
          </a:xfrm>
          <a:prstGeom prst="roundRect">
            <a:avLst>
              <a:gd name="adj" fmla="val 7709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6328EEB-4854-ABE2-8840-B5EA2E8B43BD}"/>
              </a:ext>
            </a:extLst>
          </p:cNvPr>
          <p:cNvGrpSpPr/>
          <p:nvPr/>
        </p:nvGrpSpPr>
        <p:grpSpPr>
          <a:xfrm>
            <a:off x="6761477" y="972155"/>
            <a:ext cx="1518713" cy="912495"/>
            <a:chOff x="4837" y="1431"/>
            <a:chExt cx="2906" cy="1226"/>
          </a:xfrm>
        </p:grpSpPr>
        <p:sp>
          <p:nvSpPr>
            <p:cNvPr id="10" name="圆角矩形 15">
              <a:extLst>
                <a:ext uri="{FF2B5EF4-FFF2-40B4-BE49-F238E27FC236}">
                  <a16:creationId xmlns:a16="http://schemas.microsoft.com/office/drawing/2014/main" id="{25EBB39B-3A65-E550-9A3D-3DDC298116F4}"/>
                </a:ext>
              </a:extLst>
            </p:cNvPr>
            <p:cNvSpPr/>
            <p:nvPr/>
          </p:nvSpPr>
          <p:spPr>
            <a:xfrm>
              <a:off x="4837" y="1431"/>
              <a:ext cx="2814" cy="1226"/>
            </a:xfrm>
            <a:prstGeom prst="roundRect">
              <a:avLst/>
            </a:prstGeom>
            <a:noFill/>
            <a:ln>
              <a:gradFill>
                <a:gsLst>
                  <a:gs pos="4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>
                      <a:lumMod val="0"/>
                      <a:lumOff val="100000"/>
                      <a:alpha val="0"/>
                    </a:schemeClr>
                  </a:gs>
                  <a:gs pos="85000">
                    <a:srgbClr val="6BFFE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A5E011C-2634-5546-C619-981C036F5FF9}"/>
                </a:ext>
              </a:extLst>
            </p:cNvPr>
            <p:cNvSpPr txBox="1"/>
            <p:nvPr/>
          </p:nvSpPr>
          <p:spPr>
            <a:xfrm>
              <a:off x="5038" y="1580"/>
              <a:ext cx="2705" cy="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完成界面设计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深入开发前端、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后端、算法</a:t>
              </a:r>
            </a:p>
          </p:txBody>
        </p:sp>
      </p:grp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F3BB157-AA22-3CF0-11E2-B7059E20040A}"/>
              </a:ext>
            </a:extLst>
          </p:cNvPr>
          <p:cNvSpPr/>
          <p:nvPr/>
        </p:nvSpPr>
        <p:spPr>
          <a:xfrm rot="16200000">
            <a:off x="3916680" y="1331595"/>
            <a:ext cx="280670" cy="1682750"/>
          </a:xfrm>
          <a:prstGeom prst="rightBrace">
            <a:avLst>
              <a:gd name="adj1" fmla="val 8333"/>
              <a:gd name="adj2" fmla="val 5169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EF1934F1-480D-2FEB-C558-53C48FF3138E}"/>
              </a:ext>
            </a:extLst>
          </p:cNvPr>
          <p:cNvSpPr/>
          <p:nvPr/>
        </p:nvSpPr>
        <p:spPr>
          <a:xfrm rot="16200000">
            <a:off x="5729625" y="1396335"/>
            <a:ext cx="280670" cy="1548130"/>
          </a:xfrm>
          <a:prstGeom prst="rightBrace">
            <a:avLst>
              <a:gd name="adj1" fmla="val 8333"/>
              <a:gd name="adj2" fmla="val 5169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BEFB0DB6-E6BD-7BB4-292A-1C80B22C8F97}"/>
              </a:ext>
            </a:extLst>
          </p:cNvPr>
          <p:cNvSpPr/>
          <p:nvPr/>
        </p:nvSpPr>
        <p:spPr>
          <a:xfrm rot="16200000">
            <a:off x="7396480" y="1405225"/>
            <a:ext cx="270510" cy="1552575"/>
          </a:xfrm>
          <a:prstGeom prst="rightBrace">
            <a:avLst>
              <a:gd name="adj1" fmla="val 8333"/>
              <a:gd name="adj2" fmla="val 5169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FD4945-4944-5F32-F655-B26205326944}"/>
              </a:ext>
            </a:extLst>
          </p:cNvPr>
          <p:cNvGrpSpPr/>
          <p:nvPr/>
        </p:nvGrpSpPr>
        <p:grpSpPr>
          <a:xfrm>
            <a:off x="5231765" y="1019145"/>
            <a:ext cx="1330326" cy="865505"/>
            <a:chOff x="7714" y="394"/>
            <a:chExt cx="2417" cy="1182"/>
          </a:xfrm>
        </p:grpSpPr>
        <p:sp>
          <p:nvSpPr>
            <p:cNvPr id="16" name="圆角矩形 38">
              <a:extLst>
                <a:ext uri="{FF2B5EF4-FFF2-40B4-BE49-F238E27FC236}">
                  <a16:creationId xmlns:a16="http://schemas.microsoft.com/office/drawing/2014/main" id="{81D44938-01DF-0DEE-8F92-7562CCEDB50A}"/>
                </a:ext>
              </a:extLst>
            </p:cNvPr>
            <p:cNvSpPr/>
            <p:nvPr/>
          </p:nvSpPr>
          <p:spPr>
            <a:xfrm>
              <a:off x="7714" y="394"/>
              <a:ext cx="2249" cy="1182"/>
            </a:xfrm>
            <a:prstGeom prst="roundRect">
              <a:avLst/>
            </a:prstGeom>
            <a:noFill/>
            <a:ln>
              <a:gradFill>
                <a:gsLst>
                  <a:gs pos="4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>
                      <a:lumMod val="0"/>
                      <a:lumOff val="100000"/>
                      <a:alpha val="0"/>
                    </a:schemeClr>
                  </a:gs>
                  <a:gs pos="85000">
                    <a:srgbClr val="6BFFE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2811CC5-288C-9AB6-0704-DFA51F1D22E1}"/>
                </a:ext>
              </a:extLst>
            </p:cNvPr>
            <p:cNvSpPr txBox="1"/>
            <p:nvPr/>
          </p:nvSpPr>
          <p:spPr>
            <a:xfrm>
              <a:off x="7729" y="599"/>
              <a:ext cx="2402" cy="7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完成项目框架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的初步搭建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4C0E4E2-0199-7E8A-959C-D1BAF6FF74ED}"/>
              </a:ext>
            </a:extLst>
          </p:cNvPr>
          <p:cNvGrpSpPr/>
          <p:nvPr/>
        </p:nvGrpSpPr>
        <p:grpSpPr>
          <a:xfrm>
            <a:off x="2135505" y="1018510"/>
            <a:ext cx="2962910" cy="866140"/>
            <a:chOff x="4837" y="1431"/>
            <a:chExt cx="4666" cy="1226"/>
          </a:xfrm>
        </p:grpSpPr>
        <p:sp>
          <p:nvSpPr>
            <p:cNvPr id="19" name="圆角矩形 41">
              <a:extLst>
                <a:ext uri="{FF2B5EF4-FFF2-40B4-BE49-F238E27FC236}">
                  <a16:creationId xmlns:a16="http://schemas.microsoft.com/office/drawing/2014/main" id="{68A94B27-1975-0C43-21C7-F6F8A923A1B6}"/>
                </a:ext>
              </a:extLst>
            </p:cNvPr>
            <p:cNvSpPr/>
            <p:nvPr/>
          </p:nvSpPr>
          <p:spPr>
            <a:xfrm>
              <a:off x="4837" y="1431"/>
              <a:ext cx="4502" cy="1226"/>
            </a:xfrm>
            <a:prstGeom prst="roundRect">
              <a:avLst/>
            </a:prstGeom>
            <a:noFill/>
            <a:ln>
              <a:gradFill>
                <a:gsLst>
                  <a:gs pos="4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>
                      <a:lumMod val="0"/>
                      <a:lumOff val="100000"/>
                      <a:alpha val="0"/>
                    </a:schemeClr>
                  </a:gs>
                  <a:gs pos="85000">
                    <a:srgbClr val="6BFFE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5AFEF04-30A0-E847-43C6-17388C8CA0A9}"/>
                </a:ext>
              </a:extLst>
            </p:cNvPr>
            <p:cNvSpPr txBox="1"/>
            <p:nvPr/>
          </p:nvSpPr>
          <p:spPr>
            <a:xfrm>
              <a:off x="4863" y="1638"/>
              <a:ext cx="4640" cy="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市场调研，需求分析，分配任务，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项目开发方案设计，建立评估体系</a:t>
              </a:r>
            </a:p>
          </p:txBody>
        </p:sp>
      </p:grp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C1563408-113A-7B12-7D9F-29563491D33D}"/>
              </a:ext>
            </a:extLst>
          </p:cNvPr>
          <p:cNvSpPr/>
          <p:nvPr/>
        </p:nvSpPr>
        <p:spPr>
          <a:xfrm rot="16200000">
            <a:off x="8949690" y="1502380"/>
            <a:ext cx="258445" cy="1357630"/>
          </a:xfrm>
          <a:prstGeom prst="rightBrace">
            <a:avLst>
              <a:gd name="adj1" fmla="val 8333"/>
              <a:gd name="adj2" fmla="val 5169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FFB1FF62-3F7A-D1B0-DA1D-36B22C434774}"/>
              </a:ext>
            </a:extLst>
          </p:cNvPr>
          <p:cNvSpPr/>
          <p:nvPr/>
        </p:nvSpPr>
        <p:spPr>
          <a:xfrm rot="16200000">
            <a:off x="10534015" y="1491585"/>
            <a:ext cx="258445" cy="1357630"/>
          </a:xfrm>
          <a:prstGeom prst="rightBrace">
            <a:avLst>
              <a:gd name="adj1" fmla="val 8333"/>
              <a:gd name="adj2" fmla="val 5169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E56988-2FDC-67C2-597F-1A69DCDA7CA3}"/>
              </a:ext>
            </a:extLst>
          </p:cNvPr>
          <p:cNvGrpSpPr/>
          <p:nvPr/>
        </p:nvGrpSpPr>
        <p:grpSpPr>
          <a:xfrm>
            <a:off x="8406340" y="989724"/>
            <a:ext cx="1458595" cy="912495"/>
            <a:chOff x="13385" y="1256"/>
            <a:chExt cx="2297" cy="1437"/>
          </a:xfrm>
        </p:grpSpPr>
        <p:sp>
          <p:nvSpPr>
            <p:cNvPr id="24" name="圆角矩形 46">
              <a:extLst>
                <a:ext uri="{FF2B5EF4-FFF2-40B4-BE49-F238E27FC236}">
                  <a16:creationId xmlns:a16="http://schemas.microsoft.com/office/drawing/2014/main" id="{A7C4C888-A2EE-5DD8-FF19-DBF70493F49C}"/>
                </a:ext>
              </a:extLst>
            </p:cNvPr>
            <p:cNvSpPr/>
            <p:nvPr/>
          </p:nvSpPr>
          <p:spPr>
            <a:xfrm>
              <a:off x="13385" y="1256"/>
              <a:ext cx="2297" cy="1437"/>
            </a:xfrm>
            <a:prstGeom prst="roundRect">
              <a:avLst/>
            </a:prstGeom>
            <a:noFill/>
            <a:ln>
              <a:gradFill>
                <a:gsLst>
                  <a:gs pos="4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>
                      <a:lumMod val="0"/>
                      <a:lumOff val="100000"/>
                      <a:alpha val="0"/>
                    </a:schemeClr>
                  </a:gs>
                  <a:gs pos="85000">
                    <a:srgbClr val="6BFFE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A51B58E-CFF3-A6D5-810F-D5D8590A78A2}"/>
                </a:ext>
              </a:extLst>
            </p:cNvPr>
            <p:cNvSpPr txBox="1"/>
            <p:nvPr/>
          </p:nvSpPr>
          <p:spPr>
            <a:xfrm>
              <a:off x="13407" y="1421"/>
              <a:ext cx="2267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前端、后端、算法拼接，系统联调测试、修改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35FDE78-4DC6-E192-9E8B-82DD5794D859}"/>
              </a:ext>
            </a:extLst>
          </p:cNvPr>
          <p:cNvGrpSpPr/>
          <p:nvPr/>
        </p:nvGrpSpPr>
        <p:grpSpPr>
          <a:xfrm>
            <a:off x="10052046" y="972155"/>
            <a:ext cx="1499742" cy="912495"/>
            <a:chOff x="4837" y="1431"/>
            <a:chExt cx="2869" cy="1226"/>
          </a:xfrm>
        </p:grpSpPr>
        <p:sp>
          <p:nvSpPr>
            <p:cNvPr id="27" name="圆角矩形 61">
              <a:extLst>
                <a:ext uri="{FF2B5EF4-FFF2-40B4-BE49-F238E27FC236}">
                  <a16:creationId xmlns:a16="http://schemas.microsoft.com/office/drawing/2014/main" id="{16035A1B-A632-369F-E843-7AC85DCF649A}"/>
                </a:ext>
              </a:extLst>
            </p:cNvPr>
            <p:cNvSpPr/>
            <p:nvPr/>
          </p:nvSpPr>
          <p:spPr>
            <a:xfrm>
              <a:off x="4837" y="1431"/>
              <a:ext cx="2814" cy="1226"/>
            </a:xfrm>
            <a:prstGeom prst="roundRect">
              <a:avLst/>
            </a:prstGeom>
            <a:noFill/>
            <a:ln>
              <a:gradFill>
                <a:gsLst>
                  <a:gs pos="4900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>
                      <a:lumMod val="0"/>
                      <a:lumOff val="100000"/>
                      <a:alpha val="0"/>
                    </a:schemeClr>
                  </a:gs>
                  <a:gs pos="85000">
                    <a:srgbClr val="6BFFE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3045A32-B1B9-4B6A-76DB-7B0B45915B2C}"/>
                </a:ext>
              </a:extLst>
            </p:cNvPr>
            <p:cNvSpPr txBox="1"/>
            <p:nvPr/>
          </p:nvSpPr>
          <p:spPr>
            <a:xfrm>
              <a:off x="5001" y="1837"/>
              <a:ext cx="2705" cy="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撰写项目材料</a:t>
              </a:r>
            </a:p>
          </p:txBody>
        </p:sp>
      </p:grpSp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F0CE6535-6D30-7D09-AD66-80F44CBF2DAF}"/>
              </a:ext>
            </a:extLst>
          </p:cNvPr>
          <p:cNvGraphicFramePr/>
          <p:nvPr/>
        </p:nvGraphicFramePr>
        <p:xfrm>
          <a:off x="-2675469" y="2375826"/>
          <a:ext cx="14506095" cy="4224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814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9CF6CE-9951-2428-3D8D-4A777375A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2345"/>
            <a:ext cx="12254345" cy="69385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674F87-4B20-F49F-0DC0-BB21A9286C21}"/>
              </a:ext>
            </a:extLst>
          </p:cNvPr>
          <p:cNvSpPr/>
          <p:nvPr/>
        </p:nvSpPr>
        <p:spPr>
          <a:xfrm rot="387509">
            <a:off x="-1485265" y="-1657350"/>
            <a:ext cx="8631555" cy="6701155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12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8" dur="1" fill="hold">
                                          <p:stCondLst>
                                            <p:cond delay="499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3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-57785" y="-577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0">
            <a:alphaModFix amt="80000"/>
          </a:blip>
          <a:srcRect l="16454" r="11449"/>
          <a:stretch>
            <a:fillRect/>
          </a:stretch>
        </p:blipFill>
        <p:spPr>
          <a:xfrm rot="18000000">
            <a:off x="3020695" y="-479425"/>
            <a:ext cx="6750050" cy="8324215"/>
          </a:xfrm>
          <a:prstGeom prst="ellipse">
            <a:avLst/>
          </a:prstGeom>
          <a:effectLst>
            <a:softEdge rad="2667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0">
            <a:alphaModFix amt="60000"/>
          </a:blip>
          <a:srcRect l="30860"/>
          <a:stretch>
            <a:fillRect/>
          </a:stretch>
        </p:blipFill>
        <p:spPr>
          <a:xfrm rot="18000000">
            <a:off x="4590415" y="-196215"/>
            <a:ext cx="4497070" cy="5782310"/>
          </a:xfrm>
          <a:prstGeom prst="ellipse">
            <a:avLst/>
          </a:prstGeom>
          <a:effectLst>
            <a:softEdge rad="3175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11430"/>
            <a:ext cx="12192000" cy="6852285"/>
          </a:xfrm>
          <a:prstGeom prst="rect">
            <a:avLst/>
          </a:prstGeom>
        </p:spPr>
      </p:pic>
      <p:sp>
        <p:nvSpPr>
          <p:cNvPr id="8" name="Rectangle 7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1"/>
            </p:custDataLst>
          </p:nvPr>
        </p:nvSpPr>
        <p:spPr>
          <a:xfrm>
            <a:off x="5246492" y="851557"/>
            <a:ext cx="378855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Open Sans" panose="020B0606030504020204" pitchFamily="34" charset="0"/>
              </a:rPr>
              <a:t>挑战与解决方案</a:t>
            </a:r>
          </a:p>
        </p:txBody>
      </p:sp>
      <p:grpSp>
        <p:nvGrpSpPr>
          <p:cNvPr id="15" name="Group 14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GrpSpPr/>
          <p:nvPr>
            <p:custDataLst>
              <p:tags r:id="rId2"/>
            </p:custDataLst>
          </p:nvPr>
        </p:nvGrpSpPr>
        <p:grpSpPr>
          <a:xfrm>
            <a:off x="9262143" y="351197"/>
            <a:ext cx="2539976" cy="1568450"/>
            <a:chOff x="9109743" y="534841"/>
            <a:chExt cx="2539976" cy="1568450"/>
          </a:xfrm>
        </p:grpSpPr>
        <p:sp>
          <p:nvSpPr>
            <p:cNvPr id="10" name="TextBox 9"/>
            <p:cNvSpPr txBox="1"/>
            <p:nvPr>
              <p:custDataLst>
                <p:tags r:id="rId25"/>
              </p:custDataLst>
            </p:nvPr>
          </p:nvSpPr>
          <p:spPr>
            <a:xfrm>
              <a:off x="9109743" y="534841"/>
              <a:ext cx="253997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01</a:t>
              </a:r>
            </a:p>
          </p:txBody>
        </p:sp>
        <p:sp>
          <p:nvSpPr>
            <p:cNvPr id="14" name="Rectangle 13"/>
            <p:cNvSpPr/>
            <p:nvPr>
              <p:custDataLst>
                <p:tags r:id="rId26"/>
              </p:custDataLst>
            </p:nvPr>
          </p:nvSpPr>
          <p:spPr>
            <a:xfrm>
              <a:off x="9540240" y="1299489"/>
              <a:ext cx="1678982" cy="2755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3</a:t>
              </a:r>
            </a:p>
          </p:txBody>
        </p:sp>
      </p:grpSp>
      <p:sp>
        <p:nvSpPr>
          <p:cNvPr id="16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3"/>
            </p:custDataLst>
          </p:nvPr>
        </p:nvSpPr>
        <p:spPr>
          <a:xfrm>
            <a:off x="5246492" y="2403065"/>
            <a:ext cx="378855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Open Sans" panose="020B0606030504020204" pitchFamily="34" charset="0"/>
                <a:sym typeface="+mn-ea"/>
              </a:rPr>
              <a:t>UI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Open Sans" panose="020B0606030504020204" pitchFamily="34" charset="0"/>
                <a:sym typeface="+mn-ea"/>
              </a:rPr>
              <a:t>页面设计</a:t>
            </a:r>
          </a:p>
        </p:txBody>
      </p:sp>
      <p:grpSp>
        <p:nvGrpSpPr>
          <p:cNvPr id="17" name="Group 16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GrpSpPr/>
          <p:nvPr>
            <p:custDataLst>
              <p:tags r:id="rId4"/>
            </p:custDataLst>
          </p:nvPr>
        </p:nvGrpSpPr>
        <p:grpSpPr>
          <a:xfrm>
            <a:off x="9262143" y="1879845"/>
            <a:ext cx="2539976" cy="1568450"/>
            <a:chOff x="9109743" y="534841"/>
            <a:chExt cx="2539976" cy="1568450"/>
          </a:xfrm>
        </p:grpSpPr>
        <p:sp>
          <p:nvSpPr>
            <p:cNvPr id="18" name="TextBox 17"/>
            <p:cNvSpPr txBox="1"/>
            <p:nvPr>
              <p:custDataLst>
                <p:tags r:id="rId23"/>
              </p:custDataLst>
            </p:nvPr>
          </p:nvSpPr>
          <p:spPr>
            <a:xfrm>
              <a:off x="9109743" y="534841"/>
              <a:ext cx="253997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02</a:t>
              </a:r>
            </a:p>
          </p:txBody>
        </p:sp>
        <p:sp>
          <p:nvSpPr>
            <p:cNvPr id="19" name="Rectangle 18"/>
            <p:cNvSpPr/>
            <p:nvPr>
              <p:custDataLst>
                <p:tags r:id="rId24"/>
              </p:custDataLst>
            </p:nvPr>
          </p:nvSpPr>
          <p:spPr>
            <a:xfrm>
              <a:off x="9540240" y="1299489"/>
              <a:ext cx="1678982" cy="2755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8</a:t>
              </a:r>
            </a:p>
          </p:txBody>
        </p:sp>
      </p:grpSp>
      <p:cxnSp>
        <p:nvCxnSpPr>
          <p:cNvPr id="21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5"/>
            </p:custDataLst>
          </p:nvPr>
        </p:nvCxnSpPr>
        <p:spPr>
          <a:xfrm>
            <a:off x="4956932" y="1900351"/>
            <a:ext cx="6052457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6"/>
            </p:custDataLst>
          </p:nvPr>
        </p:nvCxnSpPr>
        <p:spPr>
          <a:xfrm>
            <a:off x="4956932" y="3428999"/>
            <a:ext cx="6052457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7"/>
            </p:custDataLst>
          </p:nvPr>
        </p:nvCxnSpPr>
        <p:spPr>
          <a:xfrm>
            <a:off x="4956932" y="4957647"/>
            <a:ext cx="6052457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GrpSpPr/>
          <p:nvPr>
            <p:custDataLst>
              <p:tags r:id="rId8"/>
            </p:custDataLst>
          </p:nvPr>
        </p:nvGrpSpPr>
        <p:grpSpPr>
          <a:xfrm>
            <a:off x="9262143" y="3408493"/>
            <a:ext cx="2539976" cy="1568450"/>
            <a:chOff x="9109743" y="534841"/>
            <a:chExt cx="2539976" cy="1568450"/>
          </a:xfrm>
        </p:grpSpPr>
        <p:sp>
          <p:nvSpPr>
            <p:cNvPr id="26" name="TextBox 25"/>
            <p:cNvSpPr txBox="1"/>
            <p:nvPr>
              <p:custDataLst>
                <p:tags r:id="rId21"/>
              </p:custDataLst>
            </p:nvPr>
          </p:nvSpPr>
          <p:spPr>
            <a:xfrm>
              <a:off x="9109743" y="534841"/>
              <a:ext cx="253997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03</a:t>
              </a:r>
            </a:p>
          </p:txBody>
        </p:sp>
        <p:sp>
          <p:nvSpPr>
            <p:cNvPr id="27" name="Rectangle 26"/>
            <p:cNvSpPr/>
            <p:nvPr>
              <p:custDataLst>
                <p:tags r:id="rId22"/>
              </p:custDataLst>
            </p:nvPr>
          </p:nvSpPr>
          <p:spPr>
            <a:xfrm>
              <a:off x="9540240" y="1299489"/>
              <a:ext cx="1678982" cy="2755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PAGE18</a:t>
              </a:r>
            </a:p>
          </p:txBody>
        </p:sp>
      </p:grpSp>
      <p:sp>
        <p:nvSpPr>
          <p:cNvPr id="4" name="文本框 3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9"/>
            </p:custDataLst>
          </p:nvPr>
        </p:nvSpPr>
        <p:spPr>
          <a:xfrm>
            <a:off x="5304609" y="431074"/>
            <a:ext cx="1513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ONE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文本框 31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0"/>
            </p:custDataLst>
          </p:nvPr>
        </p:nvSpPr>
        <p:spPr>
          <a:xfrm>
            <a:off x="5291546" y="2059577"/>
            <a:ext cx="159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TWO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1"/>
            </p:custDataLst>
          </p:nvPr>
        </p:nvSpPr>
        <p:spPr>
          <a:xfrm>
            <a:off x="5269775" y="3570514"/>
            <a:ext cx="1781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THREE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2"/>
            </p:custDataLst>
          </p:nvPr>
        </p:nvSpPr>
        <p:spPr>
          <a:xfrm>
            <a:off x="5295265" y="1446530"/>
            <a:ext cx="2407285" cy="353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zh-CN" sz="1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Challenges and solutions</a:t>
            </a:r>
            <a:endParaRPr lang="zh-CN" altLang="en-US" sz="1600" b="1" spc="250" dirty="0">
              <a:solidFill>
                <a:prstClr val="white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5" name="文本框 4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3"/>
            </p:custDataLst>
          </p:nvPr>
        </p:nvSpPr>
        <p:spPr>
          <a:xfrm>
            <a:off x="5300345" y="2976245"/>
            <a:ext cx="3311389" cy="353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zh-CN" sz="1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Prototype of APP and Web</a:t>
            </a:r>
          </a:p>
        </p:txBody>
      </p:sp>
      <p:sp>
        <p:nvSpPr>
          <p:cNvPr id="6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14"/>
            </p:custDataLst>
          </p:nvPr>
        </p:nvSpPr>
        <p:spPr>
          <a:xfrm>
            <a:off x="5266812" y="3901665"/>
            <a:ext cx="378855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Open Sans" panose="020B0606030504020204" pitchFamily="34" charset="0"/>
                <a:sym typeface="+mn-ea"/>
              </a:rPr>
              <a:t>团队分工</a:t>
            </a: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5"/>
            </p:custDataLst>
          </p:nvPr>
        </p:nvSpPr>
        <p:spPr>
          <a:xfrm>
            <a:off x="5291455" y="4436110"/>
            <a:ext cx="2407285" cy="353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>
              <a:defRPr/>
            </a:pPr>
            <a:r>
              <a:rPr lang="en-US" altLang="zh-CN" sz="1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Division of labor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23265" y="1381125"/>
            <a:ext cx="3623310" cy="2381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sx="103000" sy="103000" algn="tl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目录</a:t>
            </a:r>
            <a:endParaRPr kumimoji="0" lang="zh-CN" altLang="en-US" sz="13400" b="0" i="0" u="none" strike="noStrike" kern="1200" cap="none" spc="2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sx="103000" sy="103000" algn="tl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2317" y="3392805"/>
            <a:ext cx="3979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5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</a:t>
            </a:r>
          </a:p>
        </p:txBody>
      </p:sp>
      <p:sp>
        <p:nvSpPr>
          <p:cNvPr id="82" name="矩形 81"/>
          <p:cNvSpPr/>
          <p:nvPr/>
        </p:nvSpPr>
        <p:spPr>
          <a:xfrm rot="14100000">
            <a:off x="-1831340" y="4466590"/>
            <a:ext cx="6992620" cy="3291840"/>
          </a:xfrm>
          <a:prstGeom prst="rect">
            <a:avLst/>
          </a:prstGeom>
          <a:blipFill dpi="0" rotWithShape="1">
            <a:blip r:embed="rId31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 rot="19920000">
            <a:off x="-2637790" y="-1169670"/>
            <a:ext cx="699262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 rot="2400000">
            <a:off x="8589010" y="-1469390"/>
            <a:ext cx="699262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 rot="13320000">
            <a:off x="-5137150" y="4193540"/>
            <a:ext cx="1089660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51" name="图片 50" descr="鱼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980000">
            <a:off x="3371850" y="5739765"/>
            <a:ext cx="841375" cy="84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51" descr="鱼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980000">
            <a:off x="2608580" y="5408295"/>
            <a:ext cx="721995" cy="721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图片 52" descr="鱼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980000">
            <a:off x="3900170" y="5415280"/>
            <a:ext cx="508635" cy="50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图片 53" descr="鱼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980000">
            <a:off x="4295140" y="5888355"/>
            <a:ext cx="397510" cy="397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图片 54" descr="鱼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2640000">
            <a:off x="2994025" y="6041390"/>
            <a:ext cx="238125" cy="238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矩形 36"/>
          <p:cNvSpPr/>
          <p:nvPr/>
        </p:nvSpPr>
        <p:spPr>
          <a:xfrm rot="12060000">
            <a:off x="1307465" y="4831715"/>
            <a:ext cx="699262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 rot="10800000">
            <a:off x="1927013" y="5476875"/>
            <a:ext cx="10896600" cy="3291840"/>
          </a:xfrm>
          <a:prstGeom prst="rect">
            <a:avLst/>
          </a:prstGeom>
          <a:blipFill dpi="0" rotWithShape="1">
            <a:blip r:embed="rId31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6"/>
            </p:custDataLst>
          </p:nvPr>
        </p:nvSpPr>
        <p:spPr>
          <a:xfrm>
            <a:off x="5269770" y="5077576"/>
            <a:ext cx="166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</a:t>
            </a:r>
            <a:r>
              <a:rPr lang="en-US" altLang="zh-CN" sz="20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FOUR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17"/>
            </p:custDataLst>
          </p:nvPr>
        </p:nvSpPr>
        <p:spPr>
          <a:xfrm>
            <a:off x="5266807" y="5408727"/>
            <a:ext cx="378855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Open Sans" panose="020B0606030504020204" pitchFamily="34" charset="0"/>
                <a:sym typeface="+mn-ea"/>
              </a:rPr>
              <a:t>时间节点</a:t>
            </a: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8"/>
            </p:custDataLst>
          </p:nvPr>
        </p:nvSpPr>
        <p:spPr>
          <a:xfrm>
            <a:off x="5291450" y="5943172"/>
            <a:ext cx="2407285" cy="353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>
              <a:defRPr/>
            </a:pPr>
            <a:r>
              <a:rPr lang="en-US" altLang="zh-CN" sz="1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Gantt chart and milestones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9262138" y="5067962"/>
            <a:ext cx="2539976" cy="1568450"/>
            <a:chOff x="9262138" y="5067962"/>
            <a:chExt cx="2539976" cy="1568450"/>
          </a:xfrm>
        </p:grpSpPr>
        <p:sp>
          <p:nvSpPr>
            <p:cNvPr id="13" name="TextBox 25"/>
            <p:cNvSpPr txBox="1"/>
            <p:nvPr>
              <p:custDataLst>
                <p:tags r:id="rId19"/>
              </p:custDataLst>
            </p:nvPr>
          </p:nvSpPr>
          <p:spPr>
            <a:xfrm>
              <a:off x="9262138" y="5067962"/>
              <a:ext cx="253997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</a:t>
              </a:r>
              <a:r>
                <a:rPr kumimoji="0" lang="en-US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4</a:t>
              </a:r>
              <a:endParaRPr kumimoji="0" lang="en-US" sz="9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Lato" panose="020F0502020204030203" pitchFamily="34" charset="0"/>
              </a:endParaRPr>
            </a:p>
          </p:txBody>
        </p:sp>
        <p:sp>
          <p:nvSpPr>
            <p:cNvPr id="28" name="Rectangle 26"/>
            <p:cNvSpPr/>
            <p:nvPr>
              <p:custDataLst>
                <p:tags r:id="rId20"/>
              </p:custDataLst>
            </p:nvPr>
          </p:nvSpPr>
          <p:spPr>
            <a:xfrm>
              <a:off x="9701102" y="5891877"/>
              <a:ext cx="1678982" cy="27559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PAGE18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4CD8554-1CB9-BAA1-79F3-5980517B23F4}"/>
              </a:ext>
            </a:extLst>
          </p:cNvPr>
          <p:cNvGrpSpPr/>
          <p:nvPr/>
        </p:nvGrpSpPr>
        <p:grpSpPr>
          <a:xfrm>
            <a:off x="-12871218" y="3008733"/>
            <a:ext cx="12233275" cy="444500"/>
            <a:chOff x="1640" y="6042"/>
            <a:chExt cx="8335" cy="700"/>
          </a:xfrm>
        </p:grpSpPr>
        <p:sp>
          <p:nvSpPr>
            <p:cNvPr id="45" name="右箭头 49">
              <a:extLst>
                <a:ext uri="{FF2B5EF4-FFF2-40B4-BE49-F238E27FC236}">
                  <a16:creationId xmlns:a16="http://schemas.microsoft.com/office/drawing/2014/main" id="{C927CA5B-42B2-36EF-5837-36E84FA320A5}"/>
                </a:ext>
              </a:extLst>
            </p:cNvPr>
            <p:cNvSpPr/>
            <p:nvPr/>
          </p:nvSpPr>
          <p:spPr>
            <a:xfrm>
              <a:off x="1640" y="6042"/>
              <a:ext cx="8335" cy="700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alpha val="13000"/>
                  </a:schemeClr>
                </a:gs>
                <a:gs pos="100000">
                  <a:srgbClr val="FFF2CC"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B89B0E8-B253-50B9-0235-4E0319C638DC}"/>
                </a:ext>
              </a:extLst>
            </p:cNvPr>
            <p:cNvCxnSpPr/>
            <p:nvPr/>
          </p:nvCxnSpPr>
          <p:spPr>
            <a:xfrm flipV="1">
              <a:off x="6469" y="6042"/>
              <a:ext cx="1689" cy="5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0891606-82F9-EAFE-B1B6-61236D6932B5}"/>
                </a:ext>
              </a:extLst>
            </p:cNvPr>
            <p:cNvCxnSpPr/>
            <p:nvPr/>
          </p:nvCxnSpPr>
          <p:spPr>
            <a:xfrm>
              <a:off x="3262" y="6682"/>
              <a:ext cx="4569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 47" descr="黑暗中的灯光&#10;&#10;描述已自动生成">
              <a:extLst>
                <a:ext uri="{FF2B5EF4-FFF2-40B4-BE49-F238E27FC236}">
                  <a16:creationId xmlns:a16="http://schemas.microsoft.com/office/drawing/2014/main" id="{43B10275-B0C0-9C5B-28AB-AA9B9266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" y="6049"/>
              <a:ext cx="2480" cy="364"/>
            </a:xfrm>
            <a:prstGeom prst="rect">
              <a:avLst/>
            </a:prstGeom>
          </p:spPr>
        </p:pic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392C79F5-4B02-9A35-3686-18F5F699D3A3}"/>
              </a:ext>
            </a:extLst>
          </p:cNvPr>
          <p:cNvSpPr/>
          <p:nvPr/>
        </p:nvSpPr>
        <p:spPr>
          <a:xfrm rot="3387509">
            <a:off x="-7509862" y="-1119823"/>
            <a:ext cx="10364470" cy="11819255"/>
          </a:xfrm>
          <a:prstGeom prst="rect">
            <a:avLst/>
          </a:prstGeom>
          <a:blipFill dpi="0" rotWithShape="1">
            <a:blip r:embed="rId43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2E65B44-6CD6-4C8A-50FB-D532F9037F87}"/>
              </a:ext>
            </a:extLst>
          </p:cNvPr>
          <p:cNvSpPr/>
          <p:nvPr/>
        </p:nvSpPr>
        <p:spPr>
          <a:xfrm rot="3387509">
            <a:off x="970739" y="-1126196"/>
            <a:ext cx="10364470" cy="11819255"/>
          </a:xfrm>
          <a:prstGeom prst="rect">
            <a:avLst/>
          </a:prstGeom>
          <a:blipFill dpi="0" rotWithShape="1">
            <a:blip r:embed="rId43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10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8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8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8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771 0.518426 L 0 0 " pathEditMode="relative" ptsTypes="">
                                      <p:cBhvr>
                                        <p:cTn id="78" dur="8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 -0.038 0.075 -0.062 0.125 -0.062 C 0.175 -0.062 0.22 -0.038 0.25 0 C 0.22 0.038 0.175 0.062 0.125 0.062 C 0.075 0.062 0.03 0.038 0 0 Z" pathEditMode="relative" ptsTypes="">
                                      <p:cBhvr>
                                        <p:cTn id="80" dur="8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69792 0.0424074 -0.0542188 0.177222 -0.0964063 0.205926 C -0.138594 0.23463 -0.174271 0.188426 -0.21099 0.143519 C -0.247708 0.0986111 -0.264323 0.0509259 -0.279948 -0.0185185 C -0.295573 -0.087963 -0.2875 -0.127778 -0.289063 -0.203704 C -0.290625 -0.27963 -0.293229 -0.337963 -0.28776 -0.398148 C -0.282292 -0.458333 -0.266927 -0.487222 -0.261719 -0.50463 " pathEditMode="relative" ptsTypes="">
                                      <p:cBhvr>
                                        <p:cTn id="82" dur="8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66667 -0.0257407 -0.236719 -0.104167 -0.358073 -0.127315 C -0.479427 -0.150463 -0.546094 -0.0509259 -0.606771 -0.115741 C -0.667448 -0.180556 -0.651823 -0.316667 -0.661458 -0.451389 C -0.671094 -0.586111 -0.657344 -0.728519 -0.654948 -0.789444 " pathEditMode="relative" ptsTypes="">
                                      <p:cBhvr>
                                        <p:cTn id="84" dur="8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25 0.019537 C -0.0514062 0.0258333 -0.0828125 0.0562037 -0.0953125 0.0417593 C -0.107813 0.0273148 -0.0953125 -0.0301852 -0.103125 -0.0526852 C -0.110937 -0.0751852 -0.124531 -0.0768519 -0.134375 -0.0707407 C -0.144219 -0.0646296 -0.145313 -0.0443519 -0.152344 -0.0221296 C -0.159375 9.25926e-05 -0.16125 0.0287037 -0.169531 0.0403704 C -0.177813 0.052037 -0.183906 0.0498148 -0.19375 0.0362037 C -0.203594 0.0225926 -0.213594 -0.00574074 -0.21875 -0.0276852 C -0.223906 -0.0496296 -0.208125 -0.0715741 -0.219531 -0.0735185 C -0.230937 -0.075463 -0.264375 -0.057963 -0.275781 -0.0374074 C -0.287187 -0.0168519 -0.273125 0.0123148 -0.276563 0.0292593 C -0.28 0.0462037 -0.285625 0.0489815 -0.292969 0.0473148 C -0.300312 0.0456481 -0.307344 0.0242593 -0.313281 0.0209259 C -0.319219 0.0175926 -0.310937 0.022037 -0.322656 0.0306481 C -0.334375 0.0392593 -0.365312 0.0653704 -0.371875 0.0639815 C -0.378437 0.0625926 -0.363281 0.0464815 -0.355469 0.0237037 C -0.347656 0.000925926 -0.334062 -0.0315741 -0.332812 -0.0499074 C -0.331562 -0.0682407 -0.340156 -0.0715741 -0.349219 -0.067963 C -0.358281 -0.0643518 -0.371406 -0.0471296 -0.378125 -0.0318519 C -0.384844 -0.0165741 -0.379375 -0.00518519 -0.382813 0.00842593 C -0.38625 0.022037 -0.392344 0.0303704 -0.395312 0.0362037 C -0.398281 0.042037 -0.393438 0.0406481 -0.397656 0.0375926 C -0.401875 0.034537 -0.410937 0.0387037 -0.416406 0.0209259 C -0.421875 0.00314815 -0.416094 -0.0357407 -0.425 -0.0512963 C -0.433906 -0.0668519 -0.452344 -0.0718518 -0.460938 -0.0568519 C -0.469531 -0.0418519 -0.464375 0.00592593 -0.467969 0.0237037 C -0.471563 0.0414815 -0.464687 0.0398148 -0.478906 0.032037 C -0.493125 0.0242593 -0.517969 -0.00712963 -0.539063 -0.0151852 C -0.560156 -0.0232407 -0.574687 -0.0137963 -0.584375 -0.00824074 C -0.594063 -0.00268519 -0.573594 0.00842593 -0.5875 0.0125926 C -0.601406 0.0167593 -0.628281 0.0106481 -0.653906 0.0125926 C -0.679531 0.014537 -0.686875 0.0200926 -0.715625 0.0223148 C -0.744375 0.024537 -0.772656 0.0131481 -0.797656 0.0237037 C -0.822656 0.0342593 -0.828125 0.019537 -0.840625 0.0750926 C -0.853125 0.130648 -0.857969 0.257315 -0.860156 0.301481 C -0.862344 0.345648 -0.851875 0.27287 -0.851563 0.295926 C -0.85125 0.318981 -0.857969 0.377037 -0.858594 0.416759 C -0.859219 0.456481 -0.860937 0.46287 -0.854688 0.494537 C -0.848437 0.526204 -0.828281 0.536759 -0.827344 0.575093 C -0.826406 0.613426 -0.8525 0.65537 -0.85 0.686204 C -0.8475 0.717037 -0.819375 0.707315 -0.814844 0.729259 C -0.810313 0.751204 -0.833906 0.778426 -0.827344 0.795926 C -0.820781 0.813426 -0.792188 0.819259 -0.782031 0.816759 C -0.771875 0.814259 -0.782812 0.779815 -0.776563 0.783426 C -0.770312 0.787037 -0.74875 0.844537 -0.750781 0.834815 C -0.752813 0.825093 -0.769844 0.751759 -0.786719 0.734815 C -0.803594 0.71787 -0.822031 0.738981 -0.835156 0.750093 C -0.848281 0.761204 -0.872813 0.771204 -0.852344 0.79037 C -0.831875 0.809537 -0.764219 0.843426 -0.732813 0.845926 C -0.701406 0.848426 -0.715 0.811759 -0.695313 0.80287 C -0.675625 0.793981 -0.650781 0.799815 -0.634375 0.801481 C -0.617969 0.803148 -0.629219 0.810648 -0.613281 0.811204 C -0.597344 0.811759 -0.584687 0.810093 -0.554688 0.804259 C -0.524688 0.798426 -0.472344 0.774259 -0.463281 0.782037 C -0.454219 0.789815 -0.519063 0.829815 -0.509375 0.843148 C -0.499687 0.856481 -0.434375 0.856204 -0.414844 0.848704 C -0.395312 0.841204 -0.433906 0.812315 -0.411719 0.805648 C -0.389531 0.798981 -0.325 0.810926 -0.303906 0.81537 C -0.282813 0.819815 -0.313281 0.829537 -0.30625 0.82787 C -0.299219 0.826204 -0.275937 0.818426 -0.26875 0.807037 C -0.261562 0.795648 -0.28 0.773704 -0.270312 0.770926 C -0.260625 0.768148 -0.231406 0.780926 -0.220313 0.793148 C -0.209219 0.80537 -0.226719 0.82037 -0.214844 0.832037 C -0.202969 0.843704 -0.1825 0.860926 -0.160938 0.851481 C -0.139375 0.842037 -0.127031 0.792593 -0.107031 0.784815 C -0.0870313 0.777037 -0.08 0.806481 -0.0609375 0.812593 C -0.041875 0.818704 -0.020625 0.81537 -0.0117188 0.81537 " pathEditMode="relative" ptsTypes="">
                                      <p:cBhvr>
                                        <p:cTn id="86" dur="8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1000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40625 0.019537 C -0.0514062 0.0258333 -0.0828125 0.0562037 -0.0953125 0.0417593 C -0.107813 0.0273148 -0.0953125 -0.0301852 -0.103125 -0.0526852 C -0.110937 -0.0751852 -0.124531 -0.0768519 -0.134375 -0.0707407 C -0.144219 -0.0646296 -0.145313 -0.0443519 -0.152344 -0.0221296 C -0.159375 9.25926e-05 -0.16125 0.0287037 -0.169531 0.0403704 C -0.177813 0.052037 -0.183906 0.0498148 -0.19375 0.0362037 C -0.203594 0.0225926 -0.213594 -0.00574074 -0.21875 -0.0276852 C -0.223906 -0.0496296 -0.208125 -0.0715741 -0.219531 -0.0735185 C -0.230937 -0.075463 -0.264375 -0.057963 -0.275781 -0.0374074 C -0.287187 -0.0168519 -0.273125 0.0123148 -0.276563 0.0292593 C -0.28 0.0462037 -0.285625 0.0489815 -0.292969 0.0473148 C -0.300312 0.0456481 -0.307344 0.0242593 -0.313281 0.0209259 C -0.319219 0.0175926 -0.310937 0.022037 -0.322656 0.0306481 C -0.334375 0.0392593 -0.365312 0.0653704 -0.371875 0.0639815 C -0.378437 0.0625926 -0.363281 0.0464815 -0.355469 0.0237037 C -0.347656 0.000925926 -0.334062 -0.0315741 -0.332812 -0.0499074 C -0.331562 -0.0682407 -0.340156 -0.0715741 -0.349219 -0.067963 C -0.358281 -0.0643518 -0.371406 -0.0471296 -0.378125 -0.0318519 C -0.384844 -0.0165741 -0.379375 -0.00518519 -0.382813 0.00842593 C -0.38625 0.022037 -0.392344 0.0303704 -0.395312 0.0362037 C -0.398281 0.042037 -0.393438 0.0406481 -0.397656 0.0375926 C -0.401875 0.034537 -0.410937 0.0387037 -0.416406 0.0209259 C -0.421875 0.00314815 -0.416094 -0.0357407 -0.425 -0.0512963 C -0.433906 -0.0668519 -0.452344 -0.0718518 -0.460938 -0.0568519 C -0.469531 -0.0418519 -0.464375 0.00592593 -0.467969 0.0237037 C -0.471563 0.0414815 -0.464687 0.0398148 -0.478906 0.032037 C -0.493125 0.0242593 -0.517969 -0.00712963 -0.539063 -0.0151852 C -0.560156 -0.0232407 -0.574687 -0.0137963 -0.584375 -0.00824074 C -0.594063 -0.00268519 -0.573594 0.00842593 -0.5875 0.0125926 C -0.601406 0.0167593 -0.628281 0.0106481 -0.653906 0.0125926 C -0.679531 0.014537 -0.686875 0.0200926 -0.715625 0.0223148 C -0.744375 0.024537 -0.772656 0.0131481 -0.797656 0.0237037 C -0.822656 0.0342593 -0.828125 0.019537 -0.840625 0.0750926 C -0.853125 0.130648 -0.857969 0.257315 -0.860156 0.301481 C -0.862344 0.345648 -0.851875 0.27287 -0.851563 0.295926 C -0.85125 0.318981 -0.857969 0.377037 -0.858594 0.416759 C -0.859219 0.456481 -0.860937 0.46287 -0.854688 0.494537 C -0.848437 0.526204 -0.828281 0.536759 -0.827344 0.575093 C -0.826406 0.613426 -0.8525 0.65537 -0.85 0.686204 C -0.8475 0.717037 -0.819375 0.707315 -0.814844 0.729259 C -0.810313 0.751204 -0.833906 0.778426 -0.827344 0.795926 C -0.820781 0.813426 -0.792188 0.819259 -0.782031 0.816759 C -0.771875 0.814259 -0.782812 0.779815 -0.776563 0.783426 C -0.770312 0.787037 -0.74875 0.844537 -0.750781 0.834815 C -0.752813 0.825093 -0.769844 0.751759 -0.786719 0.734815 C -0.803594 0.71787 -0.822031 0.738981 -0.835156 0.750093 C -0.848281 0.761204 -0.872813 0.771204 -0.852344 0.79037 C -0.831875 0.809537 -0.764219 0.843426 -0.732813 0.845926 C -0.701406 0.848426 -0.715 0.811759 -0.695313 0.80287 C -0.675625 0.793981 -0.650781 0.799815 -0.634375 0.801481 C -0.617969 0.803148 -0.629219 0.810648 -0.613281 0.811204 C -0.597344 0.811759 -0.584687 0.810093 -0.554688 0.804259 C -0.524688 0.798426 -0.472344 0.774259 -0.463281 0.782037 C -0.454219 0.789815 -0.519063 0.829815 -0.509375 0.843148 C -0.499687 0.856481 -0.434375 0.856204 -0.414844 0.848704 C -0.395312 0.841204 -0.433906 0.812315 -0.411719 0.805648 C -0.389531 0.798981 -0.325 0.810926 -0.303906 0.81537 C -0.282813 0.819815 -0.313281 0.829537 -0.30625 0.82787 C -0.299219 0.826204 -0.275937 0.818426 -0.26875 0.807037 C -0.261562 0.795648 -0.28 0.773704 -0.270312 0.770926 C -0.260625 0.768148 -0.231406 0.780926 -0.220313 0.793148 C -0.209219 0.80537 -0.226719 0.82037 -0.214844 0.832037 C -0.202969 0.843704 -0.1825 0.860926 -0.160938 0.851481 C -0.139375 0.842037 -0.127031 0.792593 -0.107031 0.784815 C -0.0870313 0.777037 -0.08 0.806481 -0.0609375 0.812593 C -0.041875 0.818704 -0.020625 0.81537 -0.0117188 0.81537 " pathEditMode="relative" ptsTypes="">
                                      <p:cBhvr>
                                        <p:cTn id="88" dur="8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repeatCount="1000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414062 0.0181481 C -0.0521875 0.0244444 -0.0835938 0.0548148 -0.0960938 0.0403704 C -0.108594 0.0259259 -0.0960938 -0.0315741 -0.103906 -0.0540741 C -0.111718 -0.0765741 -0.125312 -0.0782408 -0.135156 -0.0721296 C -0.145 -0.0660185 -0.146094 -0.0457408 -0.153125 -0.0235185 C -0.160156 -0.0012963 -0.162031 0.0273148 -0.170312 0.0389815 C -0.178594 0.0506481 -0.184687 0.0484259 -0.194531 0.0348148 C -0.204375 0.0212037 -0.214375 -0.00712963 -0.219531 -0.0290741 C -0.224687 -0.0510185 -0.208906 -0.072963 -0.220312 -0.0749074 C -0.231718 -0.0768519 -0.265156 -0.0593519 -0.276562 -0.0387963 C -0.287968 -0.0182408 -0.273906 0.0109259 -0.277344 0.0278704 C -0.280781 0.0448148 -0.286406 0.0475926 -0.29375 0.0459259 C -0.301093 0.0442592 -0.308125 0.0228704 -0.314062 0.019537 C -0.32 0.0162037 -0.311718 0.0206481 -0.323437 0.0292592 C -0.335156 0.0378704 -0.366093 0.0639815 -0.372656 0.0625926 C -0.379218 0.0612037 -0.364062 0.0450926 -0.35625 0.0223148 C -0.348437 -0.000462963 -0.334843 -0.032963 -0.333593 -0.0512963 C -0.332343 -0.0696296 -0.340937 -0.072963 -0.35 -0.0693519 C -0.359062 -0.0657407 -0.372187 -0.0485185 -0.378906 -0.0332408 C -0.385625 -0.017963 -0.380156 -0.00657408 -0.383594 0.00703704 C -0.387031 0.0206481 -0.393125 0.0289815 -0.396093 0.0348148 C -0.399062 0.0406481 -0.394219 0.0392592 -0.398437 0.0362037 C -0.402656 0.0331481 -0.411718 0.0373148 -0.417187 0.019537 C -0.422656 0.00175926 -0.416875 -0.0371296 -0.425781 -0.0526852 C -0.434687 -0.0682408 -0.453125 -0.0732407 -0.461719 -0.0582408 C -0.470312 -0.0432408 -0.465156 0.00453704 -0.46875 0.0223148 C -0.472344 0.0400926 -0.465468 0.0384259 -0.479687 0.0306481 C -0.493906 0.0228704 -0.51875 -0.00851852 -0.539844 -0.0165741 C -0.560937 -0.0246296 -0.575468 -0.0151852 -0.585156 -0.00962963 C -0.594844 -0.00407408 -0.574375 0.00703704 -0.588281 0.0112037 C -0.602187 0.0153704 -0.629062 0.00925921 -0.654687 0.0112037 C -0.680312 0.0131481 -0.687656 0.0187037 -0.716406 0.0209259 C -0.745156 0.0231481 -0.773437 0.0117592 -0.798437 0.0223148 C -0.823437 0.0328704 -0.828906 0.0181481 -0.841406 0.0737037 C -0.853906 0.129259 -0.85875 0.255926 -0.860937 0.300092 C -0.863125 0.344259 -0.852656 0.271481 -0.852344 0.294537 C -0.852031 0.317592 -0.85875 0.375648 -0.859375 0.41537 C -0.86 0.455092 -0.861718 0.461481 -0.855469 0.493148 C -0.849218 0.524815 -0.829062 0.53537 -0.828125 0.573704 C -0.827187 0.612037 -0.853281 0.653981 -0.850781 0.684815 C -0.848281 0.715648 -0.820156 0.705926 -0.815625 0.72787 C -0.811094 0.749815 -0.834687 0.777037 -0.828125 0.794537 C -0.821562 0.812037 -0.792969 0.81787 -0.782812 0.81537 C -0.772656 0.81287 -0.783593 0.778426 -0.777344 0.782037 C -0.771093 0.785648 -0.749531 0.843148 -0.751562 0.833426 C -0.753594 0.823704 -0.770625 0.75037 -0.7875 0.733426 C -0.804375 0.716481 -0.822812 0.737592 -0.835937 0.748704 C -0.849062 0.759815 -0.873594 0.769815 -0.853125 0.788981 C -0.832656 0.808148 -0.765 0.842037 -0.733594 0.844537 C -0.702187 0.847037 -0.715781 0.81037 -0.696094 0.801481 C -0.676406 0.792592 -0.651562 0.798426 -0.635156 0.800092 C -0.61875 0.801759 -0.63 0.809259 -0.614062 0.809815 C -0.598125 0.81037 -0.585468 0.808704 -0.555469 0.80287 C -0.525469 0.797037 -0.473125 0.77287 -0.464062 0.780648 C -0.455 0.788426 -0.519844 0.828426 -0.510156 0.841759 C -0.500468 0.855092 -0.435156 0.854815 -0.415625 0.847315 C -0.396093 0.839815 -0.434687 0.810926 -0.4125 0.804259 C -0.390312 0.797592 -0.325781 0.809537 -0.304687 0.813981 C -0.283594 0.818426 -0.314062 0.828148 -0.307031 0.826481 C -0.3 0.824815 -0.276718 0.817037 -0.269531 0.805648 C -0.262343 0.794259 -0.280781 0.772315 -0.271093 0.769537 C -0.261406 0.766759 -0.232187 0.779537 -0.221094 0.791759 C -0.21 0.803981 -0.2275 0.818981 -0.215625 0.830648 C -0.20375 0.842315 -0.183281 0.859537 -0.161719 0.850092 C -0.140156 0.840648 -0.127812 0.791204 -0.107812 0.783426 C -0.0878125 0.775648 -0.0807813 0.805092 -0.0617188 0.811204 C -0.0426562 0.817315 -0.0214062 0.813981 -0.0125001 0.813981 " pathEditMode="relative" rAng="0" ptsTypes="">
                                      <p:cBhvr>
                                        <p:cTn id="90" dur="8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00" y="371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1000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40625 0.0181481 C -0.0514062 0.0244444 -0.0828125 0.0548148 -0.0953125 0.0403704 C -0.107813 0.0259259 -0.0953125 -0.0315741 -0.103125 -0.0540741 C -0.110937 -0.0765741 -0.124531 -0.0782408 -0.134375 -0.0721296 C -0.144219 -0.0660185 -0.145313 -0.0457408 -0.152344 -0.0235185 C -0.159375 -0.0012963 -0.16125 0.0273148 -0.169531 0.0389815 C -0.177813 0.0506481 -0.183906 0.0484259 -0.19375 0.0348148 C -0.203594 0.0212037 -0.213594 -0.00712963 -0.21875 -0.0290741 C -0.223906 -0.0510185 -0.208125 -0.072963 -0.219531 -0.0749074 C -0.230937 -0.0768519 -0.264375 -0.0593519 -0.275781 -0.0387963 C -0.287187 -0.0182408 -0.273125 0.0109259 -0.276563 0.0278704 C -0.28 0.0448148 -0.285625 0.0475926 -0.292969 0.0459259 C -0.300312 0.0442592 -0.307344 0.0228704 -0.313281 0.019537 C -0.319219 0.0162037 -0.310937 0.0206481 -0.322656 0.0292592 C -0.334375 0.0378704 -0.365312 0.0639815 -0.371875 0.0625926 C -0.378437 0.0612037 -0.363281 0.0450926 -0.355469 0.0223148 C -0.347656 -0.000462963 -0.334062 -0.032963 -0.332812 -0.0512963 C -0.331562 -0.0696296 -0.340156 -0.072963 -0.349219 -0.0693519 C -0.358281 -0.0657407 -0.371406 -0.0485185 -0.378125 -0.0332408 C -0.384844 -0.017963 -0.379375 -0.00657408 -0.382813 0.00703704 C -0.38625 0.0206481 -0.392344 0.0289815 -0.395312 0.0348148 C -0.398281 0.0406481 -0.393438 0.0392592 -0.397656 0.0362037 C -0.401875 0.0331481 -0.410937 0.0373148 -0.416406 0.019537 C -0.421875 0.00175926 -0.416094 -0.0371296 -0.425 -0.0526852 C -0.433906 -0.0682408 -0.452344 -0.0732407 -0.460938 -0.0582408 C -0.469531 -0.0432408 -0.464375 0.00453704 -0.467969 0.0223148 C -0.471563 0.0400926 -0.464687 0.0384259 -0.478906 0.0306481 C -0.493125 0.0228704 -0.517969 -0.00851852 -0.539063 -0.0165741 C -0.560156 -0.0246296 -0.574687 -0.0151852 -0.584375 -0.00962963 C -0.594063 -0.00407408 -0.573594 0.00703704 -0.5875 0.0112037 C -0.601406 0.0153704 -0.628281 0.00925921 -0.653906 0.0112037 C -0.679531 0.0131481 -0.686875 0.0187037 -0.715625 0.0209259 C -0.744375 0.0231481 -0.772656 0.0117592 -0.797656 0.0223148 C -0.822656 0.0328704 -0.828125 0.0181481 -0.840625 0.0737037 C -0.853125 0.129259 -0.857969 0.255926 -0.860156 0.300092 C -0.862344 0.344259 -0.851875 0.271481 -0.851563 0.294537 C -0.85125 0.317592 -0.857969 0.375648 -0.858594 0.41537 C -0.859219 0.455092 -0.860937 0.461481 -0.854688 0.493148 C -0.848437 0.524815 -0.828281 0.53537 -0.827344 0.573704 C -0.826406 0.612037 -0.8525 0.653981 -0.85 0.684815 C -0.8475 0.715648 -0.819375 0.705926 -0.814844 0.72787 C -0.810313 0.749815 -0.833906 0.777037 -0.827344 0.794537 C -0.820781 0.812037 -0.792188 0.81787 -0.782031 0.81537 C -0.771875 0.81287 -0.782812 0.778426 -0.776563 0.782037 C -0.770312 0.785648 -0.74875 0.843148 -0.750781 0.833426 C -0.752813 0.823704 -0.769844 0.75037 -0.786719 0.733426 C -0.803594 0.716481 -0.822031 0.737592 -0.835156 0.748704 C -0.848281 0.759815 -0.872813 0.769815 -0.852344 0.788981 C -0.831875 0.808148 -0.764219 0.842037 -0.732813 0.844537 C -0.701406 0.847037 -0.715 0.81037 -0.695313 0.801481 C -0.675625 0.792592 -0.650781 0.798426 -0.634375 0.800092 C -0.617969 0.801759 -0.629219 0.809259 -0.613281 0.809815 C -0.597344 0.81037 -0.584687 0.808704 -0.554688 0.80287 C -0.524688 0.797037 -0.472344 0.77287 -0.463281 0.780648 C -0.454219 0.788426 -0.519063 0.828426 -0.509375 0.841759 C -0.499687 0.855092 -0.434375 0.854815 -0.414844 0.847315 C -0.395312 0.839815 -0.433906 0.810926 -0.411719 0.804259 C -0.389531 0.797592 -0.325 0.809537 -0.303906 0.813981 C -0.282813 0.818426 -0.313281 0.828148 -0.30625 0.826481 C -0.299219 0.824815 -0.275937 0.817037 -0.26875 0.805648 C -0.261562 0.794259 -0.28 0.772315 -0.270312 0.769537 C -0.260625 0.766759 -0.231406 0.779537 -0.220313 0.791759 C -0.209219 0.803981 -0.226719 0.818981 -0.214844 0.830648 C -0.202969 0.842315 -0.1825 0.859537 -0.160938 0.850092 C -0.139375 0.840648 -0.127031 0.791204 -0.107031 0.783426 C -0.0870313 0.775648 -0.08 0.805092 -0.0609375 0.811204 C -0.041875 0.817315 -0.020625 0.813981 -0.0117188 0.813981 " pathEditMode="relative" rAng="0" ptsTypes="">
                                      <p:cBhvr>
                                        <p:cTn id="92" dur="8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00" y="3710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1000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40625 0.0181481 C -0.0514062 0.0244444 -0.0828125 0.0548148 -0.0953125 0.0403704 C -0.107813 0.0259259 -0.0953125 -0.0315741 -0.103125 -0.0540741 C -0.110937 -0.0765741 -0.124531 -0.0782408 -0.134375 -0.0721296 C -0.144219 -0.0660185 -0.145313 -0.0457408 -0.152344 -0.0235185 C -0.159375 -0.0012963 -0.16125 0.0273148 -0.169531 0.0389815 C -0.177813 0.0506481 -0.183906 0.0484259 -0.19375 0.0348148 C -0.203594 0.0212037 -0.213594 -0.00712963 -0.21875 -0.0290741 C -0.223906 -0.0510185 -0.208125 -0.072963 -0.219531 -0.0749074 C -0.230937 -0.0768519 -0.264375 -0.0593519 -0.275781 -0.0387963 C -0.287187 -0.0182408 -0.273125 0.0109259 -0.276563 0.0278704 C -0.28 0.0448148 -0.285625 0.0475926 -0.292969 0.0459259 C -0.300312 0.0442592 -0.307344 0.0228704 -0.313281 0.019537 C -0.319219 0.0162037 -0.310937 0.0206481 -0.322656 0.0292592 C -0.334375 0.0378704 -0.365312 0.0639815 -0.371875 0.0625926 C -0.378437 0.0612037 -0.363281 0.0450926 -0.355469 0.0223148 C -0.347656 -0.000462963 -0.334062 -0.032963 -0.332812 -0.0512963 C -0.331562 -0.0696296 -0.340156 -0.072963 -0.349219 -0.0693519 C -0.358281 -0.0657407 -0.371406 -0.0485185 -0.378125 -0.0332408 C -0.384844 -0.017963 -0.379375 -0.00657408 -0.382813 0.00703704 C -0.38625 0.0206481 -0.392344 0.0289815 -0.395312 0.0348148 C -0.398281 0.0406481 -0.393438 0.0392592 -0.397656 0.0362037 C -0.401875 0.0331481 -0.410937 0.0373148 -0.416406 0.019537 C -0.421875 0.00175926 -0.416094 -0.0371296 -0.425 -0.0526852 C -0.433906 -0.0682408 -0.452344 -0.0732407 -0.460938 -0.0582408 C -0.469531 -0.0432408 -0.464375 0.00453704 -0.467969 0.0223148 C -0.471563 0.0400926 -0.464687 0.0384259 -0.478906 0.0306481 C -0.493125 0.0228704 -0.517969 -0.00851852 -0.539063 -0.0165741 C -0.560156 -0.0246296 -0.574687 -0.0151852 -0.584375 -0.00962963 C -0.594063 -0.00407408 -0.573594 0.00703704 -0.5875 0.0112037 C -0.601406 0.0153704 -0.628281 0.00925921 -0.653906 0.0112037 C -0.679531 0.0131481 -0.686875 0.0187037 -0.715625 0.0209259 C -0.744375 0.0231481 -0.772656 0.0117592 -0.797656 0.0223148 C -0.822656 0.0328704 -0.828125 0.0181481 -0.840625 0.0737037 C -0.853125 0.129259 -0.857969 0.255926 -0.860156 0.300092 C -0.862344 0.344259 -0.851875 0.271481 -0.851563 0.294537 C -0.85125 0.317592 -0.857969 0.375648 -0.858594 0.41537 C -0.859219 0.455092 -0.860937 0.461481 -0.854688 0.493148 C -0.848437 0.524815 -0.828281 0.53537 -0.827344 0.573704 C -0.826406 0.612037 -0.8525 0.653981 -0.85 0.684815 C -0.8475 0.715648 -0.819375 0.705926 -0.814844 0.72787 C -0.810313 0.749815 -0.833906 0.777037 -0.827344 0.794537 C -0.820781 0.812037 -0.792188 0.81787 -0.782031 0.81537 C -0.771875 0.81287 -0.782812 0.778426 -0.776563 0.782037 C -0.770312 0.785648 -0.74875 0.843148 -0.750781 0.833426 C -0.752813 0.823704 -0.769844 0.75037 -0.786719 0.733426 C -0.803594 0.716481 -0.822031 0.737592 -0.835156 0.748704 C -0.848281 0.759815 -0.872813 0.769815 -0.852344 0.788981 C -0.831875 0.808148 -0.764219 0.842037 -0.732813 0.844537 C -0.701406 0.847037 -0.715 0.81037 -0.695313 0.801481 C -0.675625 0.792592 -0.650781 0.798426 -0.634375 0.800092 C -0.617969 0.801759 -0.629219 0.809259 -0.613281 0.809815 C -0.597344 0.81037 -0.584687 0.808704 -0.554688 0.80287 C -0.524688 0.797037 -0.472344 0.77287 -0.463281 0.780648 C -0.454219 0.788426 -0.519063 0.828426 -0.509375 0.841759 C -0.499687 0.855092 -0.434375 0.854815 -0.414844 0.847315 C -0.395312 0.839815 -0.433906 0.810926 -0.411719 0.804259 C -0.389531 0.797592 -0.325 0.809537 -0.303906 0.813981 C -0.282813 0.818426 -0.313281 0.828148 -0.30625 0.826481 C -0.299219 0.824815 -0.275937 0.817037 -0.26875 0.805648 C -0.261562 0.794259 -0.28 0.772315 -0.270312 0.769537 C -0.260625 0.766759 -0.231406 0.779537 -0.220313 0.791759 C -0.209219 0.803981 -0.226719 0.818981 -0.214844 0.830648 C -0.202969 0.842315 -0.1825 0.859537 -0.160938 0.850092 C -0.139375 0.840648 -0.127031 0.791204 -0.107031 0.783426 C -0.0870313 0.775648 -0.08 0.805092 -0.0609375 0.811204 C -0.041875 0.817315 -0.020625 0.813981 -0.0117188 0.813981 " pathEditMode="relative" rAng="0" ptsTypes="">
                                      <p:cBhvr>
                                        <p:cTn id="94" dur="8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00" y="371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66667 -0.0257407 -0.236719 -0.104167 -0.358073 -0.127315 C -0.479427 -0.150463 -0.546094 -0.0509259 -0.606771 -0.115741 C -0.667448 -0.180556 -0.651823 -0.316667 -0.661458 -0.451389 C -0.671094 -0.586111 -0.657344 -0.728519 -0.654948 -0.789444 " pathEditMode="relative" ptsTypes="">
                                      <p:cBhvr>
                                        <p:cTn id="96" dur="8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185 C -0.06693 -0.02385 -0.23672 -0.10232 -0.35807 -0.12547 C -0.47969 -0.14861 -0.5461 -0.04908 -0.60677 -0.11389 C -0.66745 -0.17871 -0.65183 -0.31482 -0.66146 -0.44954 C -0.6711 -0.58426 -0.65729 -0.72662 -0.65495 -0.7875 " pathEditMode="relative" rAng="0" ptsTypes="AAAAA">
                                      <p:cBhvr>
                                        <p:cTn id="98" dur="8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42" y="-3946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18" dur="1" fill="hold">
                                          <p:stCondLst>
                                            <p:cond delay="499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1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1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3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27" dur="1" fill="hold">
                                          <p:stCondLst>
                                            <p:cond delay="499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1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2" dur="1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4" grpId="0"/>
      <p:bldP spid="32" grpId="0"/>
      <p:bldP spid="33" grpId="0"/>
      <p:bldP spid="3" grpId="0"/>
      <p:bldP spid="5" grpId="0"/>
      <p:bldP spid="6" grpId="0"/>
      <p:bldP spid="9" grpId="0"/>
      <p:bldP spid="82" grpId="0" animBg="1"/>
      <p:bldP spid="41" grpId="0" bldLvl="0" animBg="1"/>
      <p:bldP spid="42" grpId="0" bldLvl="0" animBg="1"/>
      <p:bldP spid="44" grpId="0" bldLvl="0" animBg="1"/>
      <p:bldP spid="37" grpId="0" animBg="1"/>
      <p:bldP spid="39" grpId="0" bldLvl="0" animBg="1"/>
      <p:bldP spid="7" grpId="0"/>
      <p:bldP spid="11" grpId="0"/>
      <p:bldP spid="12" grpId="0"/>
      <p:bldP spid="30" grpId="0" bldLvl="0" animBg="1"/>
      <p:bldP spid="30" grpId="1" bldLvl="0" animBg="1"/>
      <p:bldP spid="30" grpId="2" bldLvl="0" animBg="1"/>
      <p:bldP spid="31" grpId="0" bldLvl="0" animBg="1"/>
      <p:bldP spid="31" grpId="1" bldLvl="0" animBg="1"/>
      <p:bldP spid="31" grpId="2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57785" y="-577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987" name="PA-直接连接符 7"/>
          <p:cNvCxnSpPr/>
          <p:nvPr>
            <p:custDataLst>
              <p:tags r:id="rId2"/>
            </p:custDataLst>
          </p:nvPr>
        </p:nvCxnSpPr>
        <p:spPr>
          <a:xfrm>
            <a:off x="443946" y="-3247246"/>
            <a:ext cx="324004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541368" y="397724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61112" y="-660479"/>
            <a:ext cx="4106545" cy="6956425"/>
          </a:xfrm>
          <a:prstGeom prst="rect">
            <a:avLst/>
          </a:prstGeom>
          <a:gradFill>
            <a:gsLst>
              <a:gs pos="50000">
                <a:srgbClr val="BDBDBD">
                  <a:alpha val="14000"/>
                </a:srgbClr>
              </a:gs>
              <a:gs pos="0">
                <a:schemeClr val="tx1">
                  <a:lumMod val="25000"/>
                  <a:lumOff val="75000"/>
                  <a:alpha val="1000"/>
                </a:schemeClr>
              </a:gs>
              <a:gs pos="100000">
                <a:srgbClr val="BCBCBC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8105" y="34925"/>
            <a:ext cx="4659630" cy="744731"/>
            <a:chOff x="123" y="55"/>
            <a:chExt cx="6858" cy="912"/>
          </a:xfrm>
        </p:grpSpPr>
        <p:sp>
          <p:nvSpPr>
            <p:cNvPr id="28" name="文本框 27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01</a:t>
              </a:r>
            </a:p>
          </p:txBody>
        </p:sp>
        <p:sp>
          <p:nvSpPr>
            <p:cNvPr id="29" name="矩形 28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48" y="120"/>
              <a:ext cx="4620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挑战与解决方案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Challenges and solutions</a:t>
              </a:r>
              <a:endParaRPr lang="zh-CN" altLang="en-US" sz="12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4" name="剪去单角的矩形 66"/>
          <p:cNvSpPr/>
          <p:nvPr/>
        </p:nvSpPr>
        <p:spPr>
          <a:xfrm flipH="1">
            <a:off x="433677" y="966149"/>
            <a:ext cx="3547745" cy="5490067"/>
          </a:xfrm>
          <a:prstGeom prst="snip1Rect">
            <a:avLst>
              <a:gd name="adj" fmla="val 10220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15875">
            <a:gradFill>
              <a:gsLst>
                <a:gs pos="17000">
                  <a:srgbClr val="FFC000">
                    <a:alpha val="0"/>
                  </a:srgbClr>
                </a:gs>
                <a:gs pos="0">
                  <a:srgbClr val="FFC000">
                    <a:alpha val="100000"/>
                  </a:srgbClr>
                </a:gs>
                <a:gs pos="82000">
                  <a:srgbClr val="FFC000">
                    <a:alpha val="40000"/>
                  </a:srgbClr>
                </a:gs>
                <a:gs pos="71000">
                  <a:srgbClr val="FFC000">
                    <a:alpha val="0"/>
                  </a:srgbClr>
                </a:gs>
                <a:gs pos="100000">
                  <a:srgbClr val="FFC000">
                    <a:alpha val="85000"/>
                  </a:srgbClr>
                </a:gs>
              </a:gsLst>
              <a:lin ang="16200000" scaled="1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剪去单角的矩形 66"/>
          <p:cNvSpPr/>
          <p:nvPr/>
        </p:nvSpPr>
        <p:spPr>
          <a:xfrm flipH="1">
            <a:off x="4364981" y="978623"/>
            <a:ext cx="3547745" cy="5477593"/>
          </a:xfrm>
          <a:prstGeom prst="snip1Rect">
            <a:avLst>
              <a:gd name="adj" fmla="val 10220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15875">
            <a:gradFill>
              <a:gsLst>
                <a:gs pos="17000">
                  <a:srgbClr val="FFC000">
                    <a:alpha val="0"/>
                  </a:srgbClr>
                </a:gs>
                <a:gs pos="0">
                  <a:srgbClr val="FFC000">
                    <a:alpha val="100000"/>
                  </a:srgbClr>
                </a:gs>
                <a:gs pos="82000">
                  <a:srgbClr val="FFC000">
                    <a:alpha val="40000"/>
                  </a:srgbClr>
                </a:gs>
                <a:gs pos="71000">
                  <a:srgbClr val="FFC000">
                    <a:alpha val="0"/>
                  </a:srgbClr>
                </a:gs>
                <a:gs pos="100000">
                  <a:srgbClr val="FFC000">
                    <a:alpha val="85000"/>
                  </a:srgbClr>
                </a:gs>
              </a:gsLst>
              <a:lin ang="16200000" scaled="1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剪去单角的矩形 66"/>
          <p:cNvSpPr/>
          <p:nvPr/>
        </p:nvSpPr>
        <p:spPr>
          <a:xfrm flipH="1">
            <a:off x="8296282" y="966149"/>
            <a:ext cx="3547745" cy="5490067"/>
          </a:xfrm>
          <a:prstGeom prst="snip1Rect">
            <a:avLst>
              <a:gd name="adj" fmla="val 10220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15875">
            <a:gradFill>
              <a:gsLst>
                <a:gs pos="17000">
                  <a:srgbClr val="FFC000">
                    <a:alpha val="0"/>
                  </a:srgbClr>
                </a:gs>
                <a:gs pos="0">
                  <a:srgbClr val="FFC000">
                    <a:alpha val="100000"/>
                  </a:srgbClr>
                </a:gs>
                <a:gs pos="82000">
                  <a:srgbClr val="FFC000">
                    <a:alpha val="40000"/>
                  </a:srgbClr>
                </a:gs>
                <a:gs pos="71000">
                  <a:srgbClr val="FFC000">
                    <a:alpha val="0"/>
                  </a:srgbClr>
                </a:gs>
                <a:gs pos="100000">
                  <a:srgbClr val="FFC000">
                    <a:alpha val="85000"/>
                  </a:srgbClr>
                </a:gs>
              </a:gsLst>
              <a:lin ang="16200000" scaled="1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9893" y="2254421"/>
            <a:ext cx="3224755" cy="583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-49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sz="2800" b="1" spc="-49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费用高</a:t>
            </a:r>
            <a:endParaRPr lang="zh-CN" altLang="en-US" sz="2800" b="1" spc="-49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2314" y="1380552"/>
            <a:ext cx="233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获取气象和环境数据的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商业</a:t>
            </a:r>
            <a:r>
              <a:rPr lang="en-US" altLang="zh-CN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API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费用昂贵</a:t>
            </a:r>
            <a:endParaRPr lang="zh-CN" altLang="en-US" kern="100" dirty="0">
              <a:solidFill>
                <a:prstClr val="white">
                  <a:lumMod val="9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255270" y="3008733"/>
            <a:ext cx="12233275" cy="444500"/>
            <a:chOff x="1640" y="6042"/>
            <a:chExt cx="8335" cy="700"/>
          </a:xfrm>
        </p:grpSpPr>
        <p:sp>
          <p:nvSpPr>
            <p:cNvPr id="22" name="右箭头 49"/>
            <p:cNvSpPr/>
            <p:nvPr/>
          </p:nvSpPr>
          <p:spPr>
            <a:xfrm>
              <a:off x="1640" y="6042"/>
              <a:ext cx="8335" cy="700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alpha val="13000"/>
                  </a:schemeClr>
                </a:gs>
                <a:gs pos="100000">
                  <a:srgbClr val="FFF2CC"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6469" y="6042"/>
              <a:ext cx="1689" cy="5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262" y="6682"/>
              <a:ext cx="4569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 descr="黑暗中的灯光&#10;&#10;描述已自动生成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" y="6049"/>
              <a:ext cx="2480" cy="364"/>
            </a:xfrm>
            <a:prstGeom prst="rect">
              <a:avLst/>
            </a:prstGeom>
          </p:spPr>
        </p:pic>
      </p:grpSp>
      <p:sp>
        <p:nvSpPr>
          <p:cNvPr id="26" name="燕尾形 5"/>
          <p:cNvSpPr/>
          <p:nvPr>
            <p:custDataLst>
              <p:tags r:id="rId3"/>
            </p:custDataLst>
          </p:nvPr>
        </p:nvSpPr>
        <p:spPr>
          <a:xfrm>
            <a:off x="9847052" y="3067788"/>
            <a:ext cx="557530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燕尾形 5"/>
          <p:cNvSpPr/>
          <p:nvPr>
            <p:custDataLst>
              <p:tags r:id="rId4"/>
            </p:custDataLst>
          </p:nvPr>
        </p:nvSpPr>
        <p:spPr>
          <a:xfrm>
            <a:off x="2046218" y="3052518"/>
            <a:ext cx="557530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燕尾形 5"/>
          <p:cNvSpPr/>
          <p:nvPr>
            <p:custDataLst>
              <p:tags r:id="rId5"/>
            </p:custDataLst>
          </p:nvPr>
        </p:nvSpPr>
        <p:spPr>
          <a:xfrm>
            <a:off x="5947434" y="3088294"/>
            <a:ext cx="557530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365407" y="2254421"/>
            <a:ext cx="3368893" cy="583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-49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云计算成本高</a:t>
            </a:r>
            <a:endParaRPr lang="zh-CN" altLang="en-US" sz="2800" b="1" spc="-49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42218" y="3582081"/>
            <a:ext cx="2680052" cy="1125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b="1" kern="0" dirty="0"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轻量化架构与边缘计算</a:t>
            </a:r>
            <a:endParaRPr lang="en-US" altLang="zh-CN" sz="3200" b="1" kern="0" dirty="0">
              <a:gradFill>
                <a:gsLst>
                  <a:gs pos="0">
                    <a:srgbClr val="DEA900"/>
                  </a:gs>
                  <a:gs pos="55000">
                    <a:srgbClr val="FABE00"/>
                  </a:gs>
                  <a:gs pos="100000">
                    <a:srgbClr val="FFFF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651213" y="1242053"/>
            <a:ext cx="2959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实时数据处理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对云计算资源要求高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，处理传感器数据和机器学习预测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成本负担大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725579" y="1413052"/>
            <a:ext cx="297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公共数据源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样本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，无法提供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不同水层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的水温和环境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参数</a:t>
            </a:r>
            <a:endParaRPr lang="zh-CN" altLang="en-US" kern="100" dirty="0">
              <a:solidFill>
                <a:prstClr val="white">
                  <a:lumMod val="9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546600" y="2254421"/>
            <a:ext cx="3214637" cy="583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800" b="1" spc="-49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数据获取难</a:t>
            </a:r>
            <a:endParaRPr lang="zh-CN" altLang="en-US" sz="2800" b="1" spc="-49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11016" y="3582081"/>
            <a:ext cx="2600085" cy="1169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b="1" kern="0" dirty="0"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精准环境数据获取方案</a:t>
            </a:r>
            <a:endParaRPr lang="en-US" altLang="zh-CN" sz="3200" b="1" kern="0" dirty="0">
              <a:gradFill>
                <a:gsLst>
                  <a:gs pos="0">
                    <a:srgbClr val="DEA900"/>
                  </a:gs>
                  <a:gs pos="55000">
                    <a:srgbClr val="FABE00"/>
                  </a:gs>
                  <a:gs pos="100000">
                    <a:srgbClr val="FFFF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94136" y="4960809"/>
            <a:ext cx="2602541" cy="129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权威气象数据源</a:t>
            </a:r>
            <a:endParaRPr lang="en-US" altLang="zh-CN" kern="100" dirty="0">
              <a:solidFill>
                <a:prstClr val="white">
                  <a:lumMod val="9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开源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数据集</a:t>
            </a:r>
            <a:endParaRPr kumimoji="0" lang="en-US" altLang="zh-CN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自有数据采集系统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908014" y="4960809"/>
            <a:ext cx="3122797" cy="129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爬虫技术抓取</a:t>
            </a:r>
            <a:endParaRPr lang="en-US" altLang="zh-CN" kern="100" dirty="0">
              <a:solidFill>
                <a:prstClr val="white">
                  <a:lumMod val="9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物联网监测系统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多传感器阵列采集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936965" y="4960809"/>
            <a:ext cx="3169417" cy="129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轻量化算法架构</a:t>
            </a:r>
            <a:endParaRPr lang="en-US" altLang="zh-CN" kern="100" dirty="0">
              <a:solidFill>
                <a:prstClr val="white">
                  <a:lumMod val="9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边缘计算数据压缩</a:t>
            </a:r>
            <a:endParaRPr lang="en-US" altLang="zh-CN" kern="100" dirty="0">
              <a:solidFill>
                <a:prstClr val="white">
                  <a:lumMod val="9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NB-IoT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低功耗模式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89707" y="3582081"/>
            <a:ext cx="2824882" cy="1169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b="1" kern="0" dirty="0"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换用开源数据和公共</a:t>
            </a:r>
            <a:r>
              <a:rPr lang="en-US" altLang="zh-CN" sz="3200" b="1" kern="0" dirty="0"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API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82AC2A95-BA5A-F46A-1E89-DBCB94C7078A}"/>
              </a:ext>
            </a:extLst>
          </p:cNvPr>
          <p:cNvCxnSpPr/>
          <p:nvPr/>
        </p:nvCxnSpPr>
        <p:spPr>
          <a:xfrm flipH="1">
            <a:off x="-7220537" y="2216901"/>
            <a:ext cx="6671247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5" grpId="0" animBg="1"/>
      <p:bldP spid="40" grpId="0"/>
      <p:bldP spid="4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84455" y="-64770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4659630" cy="744732"/>
            <a:chOff x="123" y="55"/>
            <a:chExt cx="6858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541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UI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页面设计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Prototype of APP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58661" y="1170308"/>
            <a:ext cx="3165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登录界面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4559" y="2367925"/>
            <a:ext cx="485580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账户专属绑定，安全私密</a:t>
            </a:r>
          </a:p>
        </p:txBody>
      </p:sp>
      <p:sp>
        <p:nvSpPr>
          <p:cNvPr id="12" name="矩形: 圆角 11"/>
          <p:cNvSpPr/>
          <p:nvPr/>
        </p:nvSpPr>
        <p:spPr>
          <a:xfrm rot="10800000" flipV="1">
            <a:off x="4161037" y="1391223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44559" y="3715763"/>
            <a:ext cx="418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游客快捷体验，轻松试用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44559" y="5104134"/>
            <a:ext cx="4013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账号注册重置，方便登录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7381" y="2833901"/>
            <a:ext cx="6493426" cy="70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私人账号登陆模式</a:t>
            </a:r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确保每个用户的登录信息与其养殖池设备绑定，保障数据隐私安全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7381" y="4128018"/>
            <a:ext cx="6493235" cy="70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新用户可选择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游客模式</a:t>
            </a:r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直接进入系统，该模式下的数据存储在应用缓存中，便于快速体验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77380" y="5579765"/>
            <a:ext cx="8136833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注册流程</a:t>
            </a:r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：未注册用户点击“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注册帐号</a:t>
            </a:r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”，输入邮箱并获取验证码完成注册</a:t>
            </a:r>
            <a:endParaRPr lang="zh-CN" altLang="en-US" sz="1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密码重置</a:t>
            </a:r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：已注册用户可通过“</a:t>
            </a:r>
            <a:r>
              <a:rPr lang="zh-CN" altLang="en-US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找回密码</a:t>
            </a:r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”重置密码，通过邮箱验证码验证匹配后完成</a:t>
            </a:r>
            <a:endParaRPr lang="zh-CN" altLang="en-US" sz="1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2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1"/>
            </p:custDataLst>
          </p:nvPr>
        </p:nvCxnSpPr>
        <p:spPr>
          <a:xfrm>
            <a:off x="758660" y="3658756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2"/>
            </p:custDataLst>
          </p:nvPr>
        </p:nvCxnSpPr>
        <p:spPr>
          <a:xfrm>
            <a:off x="758660" y="4987633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443231" y="2216901"/>
            <a:ext cx="6671247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7787472" y="541603"/>
            <a:ext cx="6917682" cy="6440342"/>
            <a:chOff x="7787472" y="541603"/>
            <a:chExt cx="6917682" cy="644034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7472" y="541603"/>
              <a:ext cx="6917682" cy="6440342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8227" y="677075"/>
              <a:ext cx="2871293" cy="4991880"/>
            </a:xfrm>
            <a:prstGeom prst="roundRect">
              <a:avLst>
                <a:gd name="adj" fmla="val 10574"/>
              </a:avLst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3623" y="-82597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4659630" cy="744732"/>
            <a:chOff x="123" y="55"/>
            <a:chExt cx="6858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541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UI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页面设计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Prototype of APP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09443" y="2065600"/>
            <a:ext cx="382274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实时数据监控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09443" y="4788289"/>
            <a:ext cx="37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实时报警与预警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07493" y="5545074"/>
            <a:ext cx="4798679" cy="81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实时报警：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超出阈值时显示报警信息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提前预警：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即将超出阈值</a:t>
            </a:r>
            <a:r>
              <a:rPr lang="zh-CN" altLang="en-US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显示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预警信息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442" y="2771937"/>
            <a:ext cx="5613509" cy="1700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应用首页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</a:t>
            </a:r>
            <a:r>
              <a:rPr lang="zh-CN" altLang="en-US" sz="16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跟踪温度、湿度、气温、水温的关键指标</a:t>
            </a:r>
            <a:endParaRPr lang="en-US" altLang="zh-CN" sz="1600" dirty="0">
              <a:solidFill>
                <a:prstClr val="whit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prstClr val="whit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600" dirty="0">
              <a:solidFill>
                <a:prstClr val="whit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详情页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点击查看二级界面，包括变化折线图、历史数据均值、最高温、最低温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8660" y="994520"/>
            <a:ext cx="84381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实时监测与智能预警界面</a:t>
            </a:r>
          </a:p>
        </p:txBody>
      </p:sp>
      <p:sp>
        <p:nvSpPr>
          <p:cNvPr id="40" name="矩形: 圆角 39"/>
          <p:cNvSpPr/>
          <p:nvPr/>
        </p:nvSpPr>
        <p:spPr>
          <a:xfrm rot="10800000" flipV="1">
            <a:off x="8591765" y="1197938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2636" y="2430110"/>
            <a:ext cx="2127563" cy="3776955"/>
          </a:xfrm>
          <a:prstGeom prst="rect">
            <a:avLst/>
          </a:prstGeom>
          <a:ln>
            <a:noFill/>
          </a:ln>
          <a:effectLst>
            <a:outerShdw blurRad="76200" dist="165100" dir="2700000" sx="99000" sy="99000" algn="tl" rotWithShape="0">
              <a:srgbClr val="333333">
                <a:alpha val="22000"/>
              </a:srgbClr>
            </a:outerShdw>
          </a:effectLst>
        </p:spPr>
      </p:pic>
      <p:sp>
        <p:nvSpPr>
          <p:cNvPr id="46" name="矩形: 圆角 45"/>
          <p:cNvSpPr/>
          <p:nvPr/>
        </p:nvSpPr>
        <p:spPr>
          <a:xfrm>
            <a:off x="6715123" y="5863239"/>
            <a:ext cx="2329449" cy="403997"/>
          </a:xfrm>
          <a:prstGeom prst="roundRect">
            <a:avLst>
              <a:gd name="adj" fmla="val 6554"/>
            </a:avLst>
          </a:prstGeom>
          <a:noFill/>
          <a:ln w="25400">
            <a:solidFill>
              <a:srgbClr val="FF0000">
                <a:alpha val="8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6715123" y="4365743"/>
            <a:ext cx="2329449" cy="1434931"/>
          </a:xfrm>
          <a:prstGeom prst="roundRect">
            <a:avLst>
              <a:gd name="adj" fmla="val 6554"/>
            </a:avLst>
          </a:prstGeom>
          <a:noFill/>
          <a:ln w="25400">
            <a:solidFill>
              <a:srgbClr val="FF0000">
                <a:alpha val="8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9152542" y="2437254"/>
            <a:ext cx="2885203" cy="3837127"/>
          </a:xfrm>
          <a:prstGeom prst="roundRect">
            <a:avLst>
              <a:gd name="adj" fmla="val 6554"/>
            </a:avLst>
          </a:prstGeom>
          <a:noFill/>
          <a:ln w="25400">
            <a:solidFill>
              <a:srgbClr val="FF0000">
                <a:alpha val="8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49" name="矩形: 圆角 48"/>
          <p:cNvSpPr/>
          <p:nvPr/>
        </p:nvSpPr>
        <p:spPr>
          <a:xfrm>
            <a:off x="6715124" y="3204400"/>
            <a:ext cx="2330587" cy="798817"/>
          </a:xfrm>
          <a:prstGeom prst="roundRect">
            <a:avLst>
              <a:gd name="adj" fmla="val 6554"/>
            </a:avLst>
          </a:prstGeom>
          <a:noFill/>
          <a:ln w="25400">
            <a:solidFill>
              <a:srgbClr val="FF0000">
                <a:alpha val="8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0"/>
          <p:cNvSpPr txBox="1"/>
          <p:nvPr/>
        </p:nvSpPr>
        <p:spPr>
          <a:xfrm>
            <a:off x="10163586" y="6294483"/>
            <a:ext cx="1132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详情页</a:t>
            </a:r>
          </a:p>
        </p:txBody>
      </p:sp>
      <p:grpSp>
        <p:nvGrpSpPr>
          <p:cNvPr id="51" name="组合 50"/>
          <p:cNvGrpSpPr>
            <a:grpSpLocks noChangeAspect="1"/>
          </p:cNvGrpSpPr>
          <p:nvPr/>
        </p:nvGrpSpPr>
        <p:grpSpPr>
          <a:xfrm>
            <a:off x="9253248" y="2586583"/>
            <a:ext cx="2665209" cy="3561152"/>
            <a:chOff x="3631996" y="684956"/>
            <a:chExt cx="4445207" cy="5525323"/>
          </a:xfrm>
        </p:grpSpPr>
        <p:pic>
          <p:nvPicPr>
            <p:cNvPr id="53" name="图片 52" descr="折线图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" b="1296"/>
            <a:stretch>
              <a:fillRect/>
            </a:stretch>
          </p:blipFill>
          <p:spPr>
            <a:xfrm>
              <a:off x="3631996" y="684956"/>
              <a:ext cx="2559140" cy="5510256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图片 53" descr="图形用户界面, 文本, 应用程序, 聊天或短信&#10;&#10;描述已自动生成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4" b="35370"/>
            <a:stretch>
              <a:fillRect/>
            </a:stretch>
          </p:blipFill>
          <p:spPr>
            <a:xfrm>
              <a:off x="6324946" y="684958"/>
              <a:ext cx="1752257" cy="1800143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图片 54" descr="图形用户界面, 文本, 应用程序, 聊天或短信&#10;&#10;描述已自动生成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2" b="35463"/>
            <a:stretch>
              <a:fillRect/>
            </a:stretch>
          </p:blipFill>
          <p:spPr>
            <a:xfrm>
              <a:off x="6324946" y="2650657"/>
              <a:ext cx="1752257" cy="1777849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图片 55" descr="图形用户界面, 应用程序&#10;&#10;描述已自动生成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2" b="35548"/>
            <a:stretch>
              <a:fillRect/>
            </a:stretch>
          </p:blipFill>
          <p:spPr>
            <a:xfrm>
              <a:off x="6324946" y="4594063"/>
              <a:ext cx="1752254" cy="1616216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2" name="文本框 38"/>
          <p:cNvSpPr txBox="1"/>
          <p:nvPr/>
        </p:nvSpPr>
        <p:spPr>
          <a:xfrm>
            <a:off x="7304757" y="6298461"/>
            <a:ext cx="1132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应用首页</a:t>
            </a:r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443231" y="1992430"/>
            <a:ext cx="11451403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:a16="http://schemas.microsoft.com/office/drawing/2014/main" id="{807083A8-33F3-CA31-8943-49BD6C7ACF32}"/>
              </a:ext>
            </a:extLst>
          </p:cNvPr>
          <p:cNvSpPr txBox="1"/>
          <p:nvPr/>
        </p:nvSpPr>
        <p:spPr>
          <a:xfrm>
            <a:off x="5499873" y="4943607"/>
            <a:ext cx="1126400" cy="3077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数据显示区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695AFF-1E56-BC82-91C3-56CDA4A1E51A}"/>
              </a:ext>
            </a:extLst>
          </p:cNvPr>
          <p:cNvSpPr txBox="1"/>
          <p:nvPr/>
        </p:nvSpPr>
        <p:spPr>
          <a:xfrm>
            <a:off x="5499873" y="3430200"/>
            <a:ext cx="1117076" cy="3077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监测报警区</a:t>
            </a:r>
          </a:p>
        </p:txBody>
      </p:sp>
      <p:sp>
        <p:nvSpPr>
          <p:cNvPr id="16" name="右箭头 6">
            <a:extLst>
              <a:ext uri="{FF2B5EF4-FFF2-40B4-BE49-F238E27FC236}">
                <a16:creationId xmlns:a16="http://schemas.microsoft.com/office/drawing/2014/main" id="{E05E47C8-1E05-4FFF-0A59-11B7CF5EFC5E}"/>
              </a:ext>
            </a:extLst>
          </p:cNvPr>
          <p:cNvSpPr/>
          <p:nvPr/>
        </p:nvSpPr>
        <p:spPr>
          <a:xfrm rot="10800000">
            <a:off x="6486273" y="5926213"/>
            <a:ext cx="600189" cy="254642"/>
          </a:xfrm>
          <a:prstGeom prst="rightArrow">
            <a:avLst>
              <a:gd name="adj1" fmla="val 39567"/>
              <a:gd name="adj2" fmla="val 133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9" name="右箭头 6">
            <a:extLst>
              <a:ext uri="{FF2B5EF4-FFF2-40B4-BE49-F238E27FC236}">
                <a16:creationId xmlns:a16="http://schemas.microsoft.com/office/drawing/2014/main" id="{705AF678-EB85-5639-6084-308307AA4171}"/>
              </a:ext>
            </a:extLst>
          </p:cNvPr>
          <p:cNvSpPr/>
          <p:nvPr/>
        </p:nvSpPr>
        <p:spPr>
          <a:xfrm rot="10800000">
            <a:off x="6486274" y="4979900"/>
            <a:ext cx="600264" cy="254642"/>
          </a:xfrm>
          <a:prstGeom prst="rightArrow">
            <a:avLst>
              <a:gd name="adj1" fmla="val 39567"/>
              <a:gd name="adj2" fmla="val 133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0" name="右箭头 6">
            <a:extLst>
              <a:ext uri="{FF2B5EF4-FFF2-40B4-BE49-F238E27FC236}">
                <a16:creationId xmlns:a16="http://schemas.microsoft.com/office/drawing/2014/main" id="{060F8325-2BCD-49A1-B97D-454007F21050}"/>
              </a:ext>
            </a:extLst>
          </p:cNvPr>
          <p:cNvSpPr/>
          <p:nvPr/>
        </p:nvSpPr>
        <p:spPr>
          <a:xfrm rot="10800000">
            <a:off x="6486272" y="3463585"/>
            <a:ext cx="577393" cy="254642"/>
          </a:xfrm>
          <a:prstGeom prst="rightArrow">
            <a:avLst>
              <a:gd name="adj1" fmla="val 39567"/>
              <a:gd name="adj2" fmla="val 133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A789BF-3E5C-8D77-59AD-9662E24B6B2B}"/>
              </a:ext>
            </a:extLst>
          </p:cNvPr>
          <p:cNvSpPr txBox="1"/>
          <p:nvPr/>
        </p:nvSpPr>
        <p:spPr>
          <a:xfrm>
            <a:off x="5499873" y="5882772"/>
            <a:ext cx="1117076" cy="3077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功能选择区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84455" y="-323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4659630" cy="744732"/>
            <a:chOff x="123" y="55"/>
            <a:chExt cx="6858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541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UI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页面设计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Prototype of APP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94594" y="2495759"/>
            <a:ext cx="439893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设备状态监测，掌握运行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87585" y="2957424"/>
            <a:ext cx="5053718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监控设备总数和在线数量，及时发现离线或故障设备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47151" y="1170308"/>
            <a:ext cx="4780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25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多设备管理界面</a:t>
            </a:r>
          </a:p>
        </p:txBody>
      </p:sp>
      <p:sp>
        <p:nvSpPr>
          <p:cNvPr id="10" name="矩形: 圆角 9"/>
          <p:cNvSpPr/>
          <p:nvPr/>
        </p:nvSpPr>
        <p:spPr>
          <a:xfrm rot="10800000" flipV="1">
            <a:off x="2973851" y="21132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 flipV="1">
            <a:off x="443231" y="2216901"/>
            <a:ext cx="6641624" cy="1114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06348" y="3533948"/>
            <a:ext cx="393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管理列表操作，便捷控制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06348" y="5180107"/>
            <a:ext cx="397885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多种添加方式，灵活绑定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22814" y="5696842"/>
            <a:ext cx="2313755" cy="96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扫码添加</a:t>
            </a:r>
            <a:endParaRPr lang="en-US" altLang="zh-CN" sz="1600" b="1" dirty="0">
              <a:solidFill>
                <a:prstClr val="whit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图像识别</a:t>
            </a:r>
            <a:endParaRPr lang="en-US" altLang="zh-CN" sz="1600" b="1" dirty="0">
              <a:solidFill>
                <a:prstClr val="whit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手动输入</a:t>
            </a:r>
            <a:r>
              <a:rPr lang="en-US" altLang="zh-CN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MAC</a:t>
            </a:r>
            <a:r>
              <a:rPr lang="zh-CN" altLang="en-US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地址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7677481" y="573103"/>
            <a:ext cx="6917682" cy="6440342"/>
            <a:chOff x="6884313" y="1710264"/>
            <a:chExt cx="6070600" cy="5651711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313" y="1710264"/>
              <a:ext cx="6070600" cy="5651711"/>
            </a:xfrm>
            <a:prstGeom prst="rect">
              <a:avLst/>
            </a:prstGeom>
          </p:spPr>
        </p:pic>
        <p:pic>
          <p:nvPicPr>
            <p:cNvPr id="26" name="图片 25" descr="背景图案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6" y="1824783"/>
              <a:ext cx="2492622" cy="43474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1968368-33D3-8295-88DE-43EF0C77ED68}"/>
              </a:ext>
            </a:extLst>
          </p:cNvPr>
          <p:cNvSpPr txBox="1"/>
          <p:nvPr/>
        </p:nvSpPr>
        <p:spPr>
          <a:xfrm>
            <a:off x="1322814" y="3996329"/>
            <a:ext cx="2451876" cy="961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——</a:t>
            </a:r>
            <a:r>
              <a:rPr lang="zh-CN" altLang="en-US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切换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设备</a:t>
            </a:r>
            <a:endParaRPr lang="en-US" altLang="zh-CN" sz="1600" b="1" dirty="0">
              <a:solidFill>
                <a:prstClr val="whit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marR="0" lvl="0" indent="-28575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r>
              <a:rPr lang="en-US" altLang="zh-CN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移除设备</a:t>
            </a:r>
            <a:endParaRPr lang="en-US" altLang="zh-CN" sz="1600" b="1" dirty="0">
              <a:solidFill>
                <a:prstClr val="whit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marR="0" lvl="0" indent="-28575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自定义命名设备</a:t>
            </a:r>
            <a:r>
              <a:rPr lang="en-US" altLang="zh-CN" sz="1600" b="1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endParaRPr lang="zh-CN" altLang="en-US" sz="1600" b="1" dirty="0">
              <a:solidFill>
                <a:prstClr val="whit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7785" y="-577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4659630" cy="744732"/>
            <a:chOff x="123" y="55"/>
            <a:chExt cx="6858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541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UI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页面设计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Prototype of APP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604523" y="1170308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spc="25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用户个人信息界面</a:t>
            </a:r>
            <a:endParaRPr kumimoji="0" lang="zh-CN" altLang="en-US" sz="4800" b="1" i="0" u="none" strike="noStrike" kern="1200" cap="none" spc="25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44559" y="2543998"/>
            <a:ext cx="485580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水温报警历史</a:t>
            </a:r>
          </a:p>
        </p:txBody>
      </p:sp>
      <p:sp>
        <p:nvSpPr>
          <p:cNvPr id="12" name="矩形: 圆角 11"/>
          <p:cNvSpPr/>
          <p:nvPr/>
        </p:nvSpPr>
        <p:spPr>
          <a:xfrm rot="10800000" flipV="1">
            <a:off x="478397" y="1391223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APP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44559" y="3582773"/>
            <a:ext cx="37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鳗鱼养殖问答</a:t>
            </a: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644559" y="4599778"/>
            <a:ext cx="371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关于我们</a:t>
            </a:r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877380" y="3000665"/>
            <a:ext cx="6980561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展示所有水温报警的时间和超标情况，帮助养殖户回顾水温波动，预防风险</a:t>
            </a: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877379" y="4104032"/>
            <a:ext cx="7107601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用户可提问或浏览</a:t>
            </a:r>
            <a:r>
              <a:rPr lang="en-US" altLang="zh-CN" sz="16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Q&amp;A</a:t>
            </a:r>
            <a:r>
              <a:rPr lang="zh-CN" altLang="en-US" sz="16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和解决方案，帮助诊断和解决养殖问题，提高效率</a:t>
            </a:r>
          </a:p>
        </p:txBody>
      </p: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877380" y="4984699"/>
            <a:ext cx="6570440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提供项目背景、开发团队及服务说明，让用户了解产品背景与支持服务</a:t>
            </a:r>
          </a:p>
        </p:txBody>
      </p:sp>
      <p:cxnSp>
        <p:nvCxnSpPr>
          <p:cNvPr id="32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7"/>
            </p:custDataLst>
          </p:nvPr>
        </p:nvCxnSpPr>
        <p:spPr>
          <a:xfrm>
            <a:off x="758660" y="3450607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8"/>
            </p:custDataLst>
          </p:nvPr>
        </p:nvCxnSpPr>
        <p:spPr>
          <a:xfrm>
            <a:off x="758660" y="4498729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44558" y="5515042"/>
            <a:ext cx="371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退出登录</a:t>
            </a: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877380" y="5950197"/>
            <a:ext cx="6570441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返回到登录界面，确保账户安全</a:t>
            </a:r>
          </a:p>
        </p:txBody>
      </p:sp>
      <p:cxnSp>
        <p:nvCxnSpPr>
          <p:cNvPr id="13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11"/>
            </p:custDataLst>
          </p:nvPr>
        </p:nvCxnSpPr>
        <p:spPr>
          <a:xfrm>
            <a:off x="758660" y="5413727"/>
            <a:ext cx="6493426" cy="0"/>
          </a:xfrm>
          <a:prstGeom prst="line">
            <a:avLst/>
          </a:prstGeom>
          <a:ln w="190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443231" y="2252621"/>
            <a:ext cx="6641624" cy="1114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 rot="10800000" flipV="1">
            <a:off x="-2377341" y="118056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7984981" y="541603"/>
            <a:ext cx="6917682" cy="6440342"/>
            <a:chOff x="7984981" y="541603"/>
            <a:chExt cx="6917682" cy="6440342"/>
          </a:xfrm>
        </p:grpSpPr>
        <p:grpSp>
          <p:nvGrpSpPr>
            <p:cNvPr id="20" name="组合 19"/>
            <p:cNvGrpSpPr/>
            <p:nvPr/>
          </p:nvGrpSpPr>
          <p:grpSpPr>
            <a:xfrm>
              <a:off x="7984981" y="541603"/>
              <a:ext cx="6917682" cy="6440342"/>
              <a:chOff x="7787472" y="541603"/>
              <a:chExt cx="6917682" cy="6440342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7472" y="541603"/>
                <a:ext cx="6917682" cy="6440342"/>
              </a:xfrm>
              <a:prstGeom prst="round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78227" y="677075"/>
                <a:ext cx="2871293" cy="4991880"/>
              </a:xfrm>
              <a:prstGeom prst="roundRect">
                <a:avLst/>
              </a:prstGeom>
            </p:spPr>
          </p:pic>
        </p:grpSp>
        <p:pic>
          <p:nvPicPr>
            <p:cNvPr id="23" name="图片 22" descr="图形用户界面&#10;&#10;描述已自动生成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97681" y="677075"/>
              <a:ext cx="2871293" cy="4991880"/>
            </a:xfrm>
            <a:prstGeom prst="roundRect">
              <a:avLst>
                <a:gd name="adj" fmla="val 11931"/>
              </a:avLst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68910" y="-109220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4659630" cy="744732"/>
            <a:chOff x="123" y="55"/>
            <a:chExt cx="6858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541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UI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页面设计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Prototype of Web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47151" y="1844892"/>
            <a:ext cx="5358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spc="25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用户个人信息界面</a:t>
            </a:r>
            <a:endParaRPr kumimoji="0" lang="zh-CN" altLang="en-US" sz="4800" b="1" i="0" u="none" strike="noStrike" kern="1200" cap="none" spc="25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8930" y="3031508"/>
            <a:ext cx="5721704" cy="297664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在使用Web端的功能之前，用户需要</a:t>
            </a:r>
            <a:r>
              <a:rPr lang="zh-CN" altLang="en-US" sz="3200" spc="25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注册</a:t>
            </a:r>
            <a:r>
              <a:rPr lang="zh-CN" altLang="en-US" sz="3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并且</a:t>
            </a:r>
            <a:r>
              <a:rPr lang="zh-CN" altLang="en-US" sz="3200" spc="25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登录私人帐号</a:t>
            </a:r>
            <a:r>
              <a:rPr lang="zh-CN" altLang="en-US" sz="3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，网页端将显示用户持有的鱼塘和绑定的设备信息</a:t>
            </a:r>
          </a:p>
        </p:txBody>
      </p:sp>
      <p:sp>
        <p:nvSpPr>
          <p:cNvPr id="12" name="矩形: 圆角 11"/>
          <p:cNvSpPr/>
          <p:nvPr/>
        </p:nvSpPr>
        <p:spPr>
          <a:xfrm rot="10800000" flipV="1">
            <a:off x="492226" y="1180560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2862D2D-6870-7C0D-6F87-B19669CD25F9}"/>
              </a:ext>
            </a:extLst>
          </p:cNvPr>
          <p:cNvGrpSpPr/>
          <p:nvPr/>
        </p:nvGrpSpPr>
        <p:grpSpPr>
          <a:xfrm>
            <a:off x="6889436" y="1649573"/>
            <a:ext cx="5123180" cy="3831590"/>
            <a:chOff x="6553674" y="1649573"/>
            <a:chExt cx="5123180" cy="3831590"/>
          </a:xfrm>
        </p:grpSpPr>
        <p:grpSp>
          <p:nvGrpSpPr>
            <p:cNvPr id="16" name="组合 15"/>
            <p:cNvGrpSpPr/>
            <p:nvPr/>
          </p:nvGrpSpPr>
          <p:grpSpPr>
            <a:xfrm>
              <a:off x="6553674" y="1649573"/>
              <a:ext cx="5123180" cy="3831590"/>
              <a:chOff x="10345" y="3960"/>
              <a:chExt cx="8068" cy="6034"/>
            </a:xfrm>
          </p:grpSpPr>
          <p:pic>
            <p:nvPicPr>
              <p:cNvPr id="21" name="图片 20" descr="图形用户界面&#10;&#10;低可信度描述已自动生成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68" t="17778" r="24306" b="14444"/>
              <a:stretch>
                <a:fillRect/>
              </a:stretch>
            </p:blipFill>
            <p:spPr>
              <a:xfrm>
                <a:off x="10345" y="3960"/>
                <a:ext cx="8068" cy="603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图形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165" y="8243"/>
                <a:ext cx="428" cy="524"/>
              </a:xfrm>
              <a:prstGeom prst="rect">
                <a:avLst/>
              </a:prstGeom>
            </p:spPr>
          </p:pic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754" y="1859123"/>
              <a:ext cx="4539615" cy="2323465"/>
            </a:xfrm>
            <a:prstGeom prst="rect">
              <a:avLst/>
            </a:prstGeom>
          </p:spPr>
        </p:pic>
      </p:grpSp>
      <p:cxnSp>
        <p:nvCxnSpPr>
          <p:cNvPr id="25" name="直接连接符 24"/>
          <p:cNvCxnSpPr/>
          <p:nvPr/>
        </p:nvCxnSpPr>
        <p:spPr>
          <a:xfrm flipH="1">
            <a:off x="443231" y="2915528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8">
            <a:extLst>
              <a:ext uri="{FF2B5EF4-FFF2-40B4-BE49-F238E27FC236}">
                <a16:creationId xmlns:a16="http://schemas.microsoft.com/office/drawing/2014/main" id="{3F5B7422-DE50-9A5E-9B85-7888EDAE10AD}"/>
              </a:ext>
            </a:extLst>
          </p:cNvPr>
          <p:cNvSpPr/>
          <p:nvPr/>
        </p:nvSpPr>
        <p:spPr>
          <a:xfrm>
            <a:off x="-264318" y="-378619"/>
            <a:ext cx="6889751" cy="7558088"/>
          </a:xfrm>
          <a:prstGeom prst="roundRect">
            <a:avLst>
              <a:gd name="adj" fmla="val 5471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57785" y="-64929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105" y="34925"/>
            <a:ext cx="4659630" cy="744732"/>
            <a:chOff x="123" y="55"/>
            <a:chExt cx="6858" cy="912"/>
          </a:xfrm>
        </p:grpSpPr>
        <p:sp>
          <p:nvSpPr>
            <p:cNvPr id="3" name="文本框 2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02</a:t>
              </a: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8" y="120"/>
              <a:ext cx="5413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UI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页面设计</a:t>
              </a:r>
              <a:endParaRPr lang="en-US" altLang="zh-CN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3" y="628"/>
              <a:ext cx="5658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Prototype of Web</a:t>
              </a:r>
            </a:p>
          </p:txBody>
        </p:sp>
      </p:grpSp>
      <p:sp>
        <p:nvSpPr>
          <p:cNvPr id="30" name="圆角矩形 8">
            <a:extLst>
              <a:ext uri="{FF2B5EF4-FFF2-40B4-BE49-F238E27FC236}">
                <a16:creationId xmlns:a16="http://schemas.microsoft.com/office/drawing/2014/main" id="{397D1096-F8CC-2C05-0A16-C8CA74F29EC8}"/>
              </a:ext>
            </a:extLst>
          </p:cNvPr>
          <p:cNvSpPr/>
          <p:nvPr/>
        </p:nvSpPr>
        <p:spPr>
          <a:xfrm>
            <a:off x="-264318" y="-378619"/>
            <a:ext cx="6889751" cy="7558088"/>
          </a:xfrm>
          <a:prstGeom prst="roundRect">
            <a:avLst>
              <a:gd name="adj" fmla="val 5471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63265" y="1170305"/>
            <a:ext cx="1780223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spc="25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首页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43231" y="2393867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/>
          <p:cNvSpPr/>
          <p:nvPr/>
        </p:nvSpPr>
        <p:spPr>
          <a:xfrm rot="10800000" flipV="1">
            <a:off x="692946" y="1388712"/>
            <a:ext cx="1926545" cy="47288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界面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3E071D8-3F54-8BC2-B64A-5646EE229A26}"/>
              </a:ext>
            </a:extLst>
          </p:cNvPr>
          <p:cNvGrpSpPr/>
          <p:nvPr/>
        </p:nvGrpSpPr>
        <p:grpSpPr>
          <a:xfrm>
            <a:off x="6981446" y="2205546"/>
            <a:ext cx="5123180" cy="3639947"/>
            <a:chOff x="6745699" y="2276983"/>
            <a:chExt cx="5123180" cy="3639947"/>
          </a:xfrm>
        </p:grpSpPr>
        <p:grpSp>
          <p:nvGrpSpPr>
            <p:cNvPr id="16" name="组合 15"/>
            <p:cNvGrpSpPr/>
            <p:nvPr/>
          </p:nvGrpSpPr>
          <p:grpSpPr>
            <a:xfrm>
              <a:off x="6745699" y="2276983"/>
              <a:ext cx="5123180" cy="3639947"/>
              <a:chOff x="10345" y="3960"/>
              <a:chExt cx="8068" cy="6034"/>
            </a:xfrm>
          </p:grpSpPr>
          <p:pic>
            <p:nvPicPr>
              <p:cNvPr id="21" name="图片 20" descr="图形用户界面&#10;&#10;低可信度描述已自动生成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68" t="17778" r="24306" b="14444"/>
              <a:stretch>
                <a:fillRect/>
              </a:stretch>
            </p:blipFill>
            <p:spPr>
              <a:xfrm>
                <a:off x="10345" y="3960"/>
                <a:ext cx="8068" cy="603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图形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165" y="8243"/>
                <a:ext cx="428" cy="524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9006A45-5F0E-354E-8E32-0F2BC31DF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0" t="10391" r="6808"/>
            <a:stretch/>
          </p:blipFill>
          <p:spPr>
            <a:xfrm>
              <a:off x="6996327" y="2465304"/>
              <a:ext cx="4568564" cy="2204346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377508" y="2777964"/>
            <a:ext cx="5994717" cy="304609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3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Web</a:t>
            </a:r>
            <a:r>
              <a:rPr lang="zh-CN" altLang="en-US" sz="3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端主要为用户提供设备定位和智能问答功能。在首页可以看到系统的总览，点击“</a:t>
            </a:r>
            <a:r>
              <a:rPr lang="zh-CN" altLang="en-US" sz="32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查看详情</a:t>
            </a:r>
            <a:r>
              <a:rPr lang="zh-CN" altLang="en-US" sz="3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”可以跳转到对应的功能界面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JmNDE3Yjc3ZjZjM2IwNzVlYjkwMzE1NDJmY2JiOT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54]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50.75259842519685,&quot;top&quot;:27.65330708661417,&quot;width&quot;:878.548110236220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科技蓝橙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2D9D7"/>
      </a:accent1>
      <a:accent2>
        <a:srgbClr val="0A4DA6"/>
      </a:accent2>
      <a:accent3>
        <a:srgbClr val="F7C076"/>
      </a:accent3>
      <a:accent4>
        <a:srgbClr val="27FDFB"/>
      </a:accent4>
      <a:accent5>
        <a:srgbClr val="1974FB"/>
      </a:accent5>
      <a:accent6>
        <a:srgbClr val="FFC000"/>
      </a:accent6>
      <a:hlink>
        <a:srgbClr val="0563C1"/>
      </a:hlink>
      <a:folHlink>
        <a:srgbClr val="954F72"/>
      </a:folHlink>
    </a:clrScheme>
    <a:fontScheme name="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>
                <a:alpha val="0"/>
              </a:schemeClr>
            </a:gs>
            <a:gs pos="80000">
              <a:srgbClr val="042043">
                <a:alpha val="20000"/>
              </a:srgbClr>
            </a:gs>
            <a:gs pos="100000">
              <a:srgbClr val="042043">
                <a:alpha val="35000"/>
              </a:srgbClr>
            </a:gs>
          </a:gsLst>
          <a:lin ang="16200000" scaled="0"/>
        </a:gradFill>
        <a:ln w="15875">
          <a:gradFill>
            <a:gsLst>
              <a:gs pos="17000">
                <a:srgbClr val="FFC000">
                  <a:alpha val="0"/>
                </a:srgbClr>
              </a:gs>
              <a:gs pos="0">
                <a:srgbClr val="FFC000">
                  <a:alpha val="100000"/>
                </a:srgbClr>
              </a:gs>
              <a:gs pos="82000">
                <a:srgbClr val="FFC000">
                  <a:alpha val="40000"/>
                </a:srgbClr>
              </a:gs>
              <a:gs pos="71000">
                <a:srgbClr val="FFC000">
                  <a:alpha val="0"/>
                </a:srgbClr>
              </a:gs>
              <a:gs pos="100000">
                <a:srgbClr val="FFC000">
                  <a:alpha val="85000"/>
                </a:srgbClr>
              </a:gs>
            </a:gsLst>
            <a:lin ang="16200000" scaled="1"/>
          </a:gradFill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a:spPr>
      <a:bodyPr rtlCol="0" anchor="ctr"/>
      <a:lstStyle>
        <a:defPPr marL="0" marR="0" indent="0" algn="ctr" defTabSz="4572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944</Words>
  <Application>Microsoft Office PowerPoint</Application>
  <PresentationFormat>宽屏</PresentationFormat>
  <Paragraphs>168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</vt:lpstr>
      <vt:lpstr>华文楷体</vt:lpstr>
      <vt:lpstr>华文新魏</vt:lpstr>
      <vt:lpstr>华文行楷</vt:lpstr>
      <vt:lpstr>微软雅黑</vt:lpstr>
      <vt:lpstr>微软雅黑 Light</vt:lpstr>
      <vt:lpstr>Arial</vt:lpstr>
      <vt:lpstr>Calibri</vt:lpstr>
      <vt:lpstr>Wingdings</vt:lpstr>
      <vt:lpstr>WPS</vt:lpstr>
      <vt:lpstr>1_WPS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su</dc:creator>
  <cp:lastModifiedBy>JIAYI QIU</cp:lastModifiedBy>
  <cp:revision>11</cp:revision>
  <dcterms:created xsi:type="dcterms:W3CDTF">2024-11-10T13:24:00Z</dcterms:created>
  <dcterms:modified xsi:type="dcterms:W3CDTF">2024-11-14T18:34:34Z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F98D17221C5E47018A514DA9B62BBC04_12</vt:lpwstr>
  </property>
  <property fmtid="{D5CDD505-2E9C-101B-9397-08002B2CF9AE}" pid="3" name="KSOProductBuildVer">
    <vt:lpwstr>2052-12.1.0.18608</vt:lpwstr>
  </property>
</Properties>
</file>